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8"/>
  </p:notesMasterIdLst>
  <p:handoutMasterIdLst>
    <p:handoutMasterId r:id="rId129"/>
  </p:handoutMasterIdLst>
  <p:sldIdLst>
    <p:sldId id="1498" r:id="rId2"/>
    <p:sldId id="1558" r:id="rId3"/>
    <p:sldId id="1526" r:id="rId4"/>
    <p:sldId id="1553" r:id="rId5"/>
    <p:sldId id="1500" r:id="rId6"/>
    <p:sldId id="1527" r:id="rId7"/>
    <p:sldId id="1497" r:id="rId8"/>
    <p:sldId id="1378" r:id="rId9"/>
    <p:sldId id="1379" r:id="rId10"/>
    <p:sldId id="1483" r:id="rId11"/>
    <p:sldId id="1352" r:id="rId12"/>
    <p:sldId id="289" r:id="rId13"/>
    <p:sldId id="285" r:id="rId14"/>
    <p:sldId id="286" r:id="rId15"/>
    <p:sldId id="1381" r:id="rId16"/>
    <p:sldId id="796" r:id="rId17"/>
    <p:sldId id="797" r:id="rId18"/>
    <p:sldId id="1552" r:id="rId19"/>
    <p:sldId id="1544" r:id="rId20"/>
    <p:sldId id="767" r:id="rId21"/>
    <p:sldId id="849" r:id="rId22"/>
    <p:sldId id="1537" r:id="rId23"/>
    <p:sldId id="1550" r:id="rId24"/>
    <p:sldId id="1547" r:id="rId25"/>
    <p:sldId id="1548" r:id="rId26"/>
    <p:sldId id="1549" r:id="rId27"/>
    <p:sldId id="1551" r:id="rId28"/>
    <p:sldId id="1543" r:id="rId29"/>
    <p:sldId id="1311" r:id="rId30"/>
    <p:sldId id="1546" r:id="rId31"/>
    <p:sldId id="1312" r:id="rId32"/>
    <p:sldId id="1338" r:id="rId33"/>
    <p:sldId id="1545" r:id="rId34"/>
    <p:sldId id="994" r:id="rId35"/>
    <p:sldId id="995" r:id="rId36"/>
    <p:sldId id="1285" r:id="rId37"/>
    <p:sldId id="1014" r:id="rId38"/>
    <p:sldId id="1426" r:id="rId39"/>
    <p:sldId id="1020" r:id="rId40"/>
    <p:sldId id="1161" r:id="rId41"/>
    <p:sldId id="1162" r:id="rId42"/>
    <p:sldId id="1163" r:id="rId43"/>
    <p:sldId id="1164" r:id="rId44"/>
    <p:sldId id="1165" r:id="rId45"/>
    <p:sldId id="1166" r:id="rId46"/>
    <p:sldId id="1167" r:id="rId47"/>
    <p:sldId id="1266" r:id="rId48"/>
    <p:sldId id="1267" r:id="rId49"/>
    <p:sldId id="1268" r:id="rId50"/>
    <p:sldId id="1218" r:id="rId51"/>
    <p:sldId id="1182" r:id="rId52"/>
    <p:sldId id="1178" r:id="rId53"/>
    <p:sldId id="1179" r:id="rId54"/>
    <p:sldId id="1180" r:id="rId55"/>
    <p:sldId id="1026" r:id="rId56"/>
    <p:sldId id="1027" r:id="rId57"/>
    <p:sldId id="1028" r:id="rId58"/>
    <p:sldId id="1029" r:id="rId59"/>
    <p:sldId id="1357" r:id="rId60"/>
    <p:sldId id="1186" r:id="rId61"/>
    <p:sldId id="1030" r:id="rId62"/>
    <p:sldId id="1031" r:id="rId63"/>
    <p:sldId id="1048" r:id="rId64"/>
    <p:sldId id="1049" r:id="rId65"/>
    <p:sldId id="1050" r:id="rId66"/>
    <p:sldId id="1051" r:id="rId67"/>
    <p:sldId id="1052" r:id="rId68"/>
    <p:sldId id="1053" r:id="rId69"/>
    <p:sldId id="1054" r:id="rId70"/>
    <p:sldId id="1055" r:id="rId71"/>
    <p:sldId id="1057" r:id="rId72"/>
    <p:sldId id="1339" r:id="rId73"/>
    <p:sldId id="1340" r:id="rId74"/>
    <p:sldId id="1315" r:id="rId75"/>
    <p:sldId id="1319" r:id="rId76"/>
    <p:sldId id="1318" r:id="rId77"/>
    <p:sldId id="1358" r:id="rId78"/>
    <p:sldId id="1058" r:id="rId79"/>
    <p:sldId id="1154" r:id="rId80"/>
    <p:sldId id="1152" r:id="rId81"/>
    <p:sldId id="1153" r:id="rId82"/>
    <p:sldId id="1059" r:id="rId83"/>
    <p:sldId id="1563" r:id="rId84"/>
    <p:sldId id="1140" r:id="rId85"/>
    <p:sldId id="1264" r:id="rId86"/>
    <p:sldId id="1265" r:id="rId87"/>
    <p:sldId id="866" r:id="rId88"/>
    <p:sldId id="950" r:id="rId89"/>
    <p:sldId id="1346" r:id="rId90"/>
    <p:sldId id="952" r:id="rId91"/>
    <p:sldId id="953" r:id="rId92"/>
    <p:sldId id="954" r:id="rId93"/>
    <p:sldId id="955" r:id="rId94"/>
    <p:sldId id="951" r:id="rId95"/>
    <p:sldId id="1347" r:id="rId96"/>
    <p:sldId id="623" r:id="rId97"/>
    <p:sldId id="624" r:id="rId98"/>
    <p:sldId id="625" r:id="rId99"/>
    <p:sldId id="633" r:id="rId100"/>
    <p:sldId id="1215" r:id="rId101"/>
    <p:sldId id="627" r:id="rId102"/>
    <p:sldId id="653" r:id="rId103"/>
    <p:sldId id="629" r:id="rId104"/>
    <p:sldId id="630" r:id="rId105"/>
    <p:sldId id="654" r:id="rId106"/>
    <p:sldId id="631" r:id="rId107"/>
    <p:sldId id="632" r:id="rId108"/>
    <p:sldId id="1492" r:id="rId109"/>
    <p:sldId id="1493" r:id="rId110"/>
    <p:sldId id="1554" r:id="rId111"/>
    <p:sldId id="1555" r:id="rId112"/>
    <p:sldId id="1556" r:id="rId113"/>
    <p:sldId id="1494" r:id="rId114"/>
    <p:sldId id="1536" r:id="rId115"/>
    <p:sldId id="1559" r:id="rId116"/>
    <p:sldId id="1560" r:id="rId117"/>
    <p:sldId id="1561" r:id="rId118"/>
    <p:sldId id="1562" r:id="rId119"/>
    <p:sldId id="1528" r:id="rId120"/>
    <p:sldId id="1529" r:id="rId121"/>
    <p:sldId id="1530" r:id="rId122"/>
    <p:sldId id="1531" r:id="rId123"/>
    <p:sldId id="1532" r:id="rId124"/>
    <p:sldId id="1533" r:id="rId125"/>
    <p:sldId id="1534" r:id="rId126"/>
    <p:sldId id="1535" r:id="rId127"/>
  </p:sldIdLst>
  <p:sldSz cx="9144000" cy="6858000" type="screen4x3"/>
  <p:notesSz cx="6858000" cy="9144000"/>
  <p:custDataLst>
    <p:tags r:id="rId13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E0A"/>
    <a:srgbClr val="FFE90B"/>
    <a:srgbClr val="C2F2CC"/>
    <a:srgbClr val="7AFF24"/>
    <a:srgbClr val="AA58A6"/>
    <a:srgbClr val="F2E91D"/>
    <a:srgbClr val="DC4048"/>
    <a:srgbClr val="8EEDF6"/>
    <a:srgbClr val="8CE9F2"/>
    <a:srgbClr val="FF9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5678" autoAdjust="0"/>
  </p:normalViewPr>
  <p:slideViewPr>
    <p:cSldViewPr>
      <p:cViewPr varScale="1">
        <p:scale>
          <a:sx n="73" d="100"/>
          <a:sy n="73" d="100"/>
        </p:scale>
        <p:origin x="-12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notesMaster" Target="notesMasters/notesMaster1.xml"/><Relationship Id="rId12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printerSettings" Target="printerSettings/printerSettings1.bin"/><Relationship Id="rId131" Type="http://schemas.openxmlformats.org/officeDocument/2006/relationships/tags" Target="tags/tag1.xml"/><Relationship Id="rId132" Type="http://schemas.openxmlformats.org/officeDocument/2006/relationships/presProps" Target="presProps.xml"/><Relationship Id="rId133" Type="http://schemas.openxmlformats.org/officeDocument/2006/relationships/viewProps" Target="viewProps.xml"/><Relationship Id="rId134" Type="http://schemas.openxmlformats.org/officeDocument/2006/relationships/theme" Target="theme/theme1.xml"/><Relationship Id="rId13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02493C-26DE-A148-A7A9-61592EC25C11}" type="datetimeFigureOut">
              <a:rPr lang="en-US"/>
              <a:pPr>
                <a:defRPr/>
              </a:pPr>
              <a:t>15/09/2013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D14DCC-A685-6A43-9949-AC1683F99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D9D025-6950-8B4B-ADAD-F3416AF39AD0}" type="datetimeFigureOut">
              <a:rPr lang="en-US"/>
              <a:pPr>
                <a:defRPr/>
              </a:pPr>
              <a:t>15/09/2013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312DD5-C402-8042-95C0-3170D0DE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51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2F61-1591-3143-8839-29879DDF9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9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41D6-2F78-4F42-BE09-C2D6225E74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0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FAB37-270F-844F-B4C8-5ED70C699D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0FEC-BA91-4F4B-884F-8EED308DD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FC6FB-1989-BB4A-B7C1-1506099536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0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93D2-E7A7-6849-9625-CC4749A3DE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0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A0C07-C5C1-E34F-BBBC-04B7F580B4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8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B2C4-D1C0-5B48-BF19-7A5EB9722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819D-190F-F94C-9057-1786EE7981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EA05-F17E-ED4B-8BF6-9AF2E46069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8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0B80-16D3-D246-8BF1-B9A0E8987C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22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Demokritos NRC Colloq., Tuesday 14 April 09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N. E. MAVROMATOS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CCDD94D4-D180-0140-AE22-B0208CC18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3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0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Relationship Id="rId3" Type="http://schemas.openxmlformats.org/officeDocument/2006/relationships/image" Target="../media/image11.e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emf"/><Relationship Id="rId8" Type="http://schemas.openxmlformats.org/officeDocument/2006/relationships/image" Target="../media/image16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1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4" Type="http://schemas.openxmlformats.org/officeDocument/2006/relationships/image" Target="../media/image17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2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Relationship Id="rId11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8.png"/></Relationships>
</file>

<file path=ppt/slides/_rels/slide1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7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8.png"/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5" Type="http://schemas.openxmlformats.org/officeDocument/2006/relationships/image" Target="../media/image181.png"/><Relationship Id="rId6" Type="http://schemas.openxmlformats.org/officeDocument/2006/relationships/image" Target="../media/image182.png"/><Relationship Id="rId7" Type="http://schemas.openxmlformats.org/officeDocument/2006/relationships/image" Target="../media/image183.png"/><Relationship Id="rId8" Type="http://schemas.openxmlformats.org/officeDocument/2006/relationships/image" Target="../media/image184.png"/><Relationship Id="rId9" Type="http://schemas.openxmlformats.org/officeDocument/2006/relationships/image" Target="../media/image185.png"/><Relationship Id="rId10" Type="http://schemas.openxmlformats.org/officeDocument/2006/relationships/image" Target="../media/image186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8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89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1.png"/><Relationship Id="rId3" Type="http://schemas.openxmlformats.org/officeDocument/2006/relationships/image" Target="../media/image27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2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4" Type="http://schemas.openxmlformats.org/officeDocument/2006/relationships/image" Target="../media/image19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2.wm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5.emf"/><Relationship Id="rId3" Type="http://schemas.openxmlformats.org/officeDocument/2006/relationships/image" Target="../media/image196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4" Type="http://schemas.openxmlformats.org/officeDocument/2006/relationships/image" Target="../media/image172.png"/><Relationship Id="rId5" Type="http://schemas.openxmlformats.org/officeDocument/2006/relationships/image" Target="../media/image121.png"/><Relationship Id="rId6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wmf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18.png"/><Relationship Id="rId10" Type="http://schemas.openxmlformats.org/officeDocument/2006/relationships/image" Target="../media/image11.emf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0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18.png"/><Relationship Id="rId10" Type="http://schemas.openxmlformats.org/officeDocument/2006/relationships/image" Target="../media/image11.em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50.png"/><Relationship Id="rId6" Type="http://schemas.openxmlformats.org/officeDocument/2006/relationships/image" Target="../media/image39.png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39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39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49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92.png"/><Relationship Id="rId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png"/><Relationship Id="rId3" Type="http://schemas.openxmlformats.org/officeDocument/2006/relationships/image" Target="../media/image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emf"/><Relationship Id="rId7" Type="http://schemas.openxmlformats.org/officeDocument/2006/relationships/image" Target="../media/image11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emf"/><Relationship Id="rId7" Type="http://schemas.openxmlformats.org/officeDocument/2006/relationships/image" Target="../media/image11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0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4" Type="http://schemas.openxmlformats.org/officeDocument/2006/relationships/image" Target="../media/image118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33.png"/><Relationship Id="rId5" Type="http://schemas.openxmlformats.org/officeDocument/2006/relationships/image" Target="../media/image13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png"/><Relationship Id="rId3" Type="http://schemas.openxmlformats.org/officeDocument/2006/relationships/image" Target="../media/image13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png"/><Relationship Id="rId3" Type="http://schemas.openxmlformats.org/officeDocument/2006/relationships/image" Target="../media/image13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0.png"/><Relationship Id="rId5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2.png"/><Relationship Id="rId3" Type="http://schemas.openxmlformats.org/officeDocument/2006/relationships/image" Target="../media/image1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6632"/>
            <a:ext cx="6840760" cy="1944216"/>
          </a:xfrm>
          <a:solidFill>
            <a:srgbClr val="00FFFF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(Pseudo)Scalar  Fields in the Early Universe</a:t>
            </a:r>
            <a:b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061646" y="3462511"/>
            <a:ext cx="197485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cs typeface="Arial" charset="0"/>
              </a:rPr>
              <a:t>London Centre</a:t>
            </a:r>
          </a:p>
          <a:p>
            <a:pPr algn="ctr">
              <a:defRPr/>
            </a:pPr>
            <a:r>
              <a:rPr lang="en-GB" b="1" dirty="0">
                <a:cs typeface="Arial" charset="0"/>
              </a:rPr>
              <a:t>for </a:t>
            </a:r>
            <a:r>
              <a:rPr lang="en-GB" b="1" dirty="0" err="1">
                <a:cs typeface="Arial" charset="0"/>
              </a:rPr>
              <a:t>Terauniverse</a:t>
            </a:r>
            <a:endParaRPr lang="en-GB" b="1" dirty="0">
              <a:cs typeface="Arial" charset="0"/>
            </a:endParaRPr>
          </a:p>
          <a:p>
            <a:pPr algn="ctr">
              <a:defRPr/>
            </a:pPr>
            <a:r>
              <a:rPr lang="en-GB" b="1" dirty="0">
                <a:cs typeface="Arial" charset="0"/>
              </a:rPr>
              <a:t>Studies (LCTS)</a:t>
            </a:r>
          </a:p>
          <a:p>
            <a:pPr algn="ctr">
              <a:defRPr/>
            </a:pPr>
            <a:r>
              <a:rPr lang="en-GB" b="1" dirty="0" err="1">
                <a:cs typeface="Arial" charset="0"/>
              </a:rPr>
              <a:t>AdV</a:t>
            </a:r>
            <a:r>
              <a:rPr lang="en-GB" b="1" dirty="0">
                <a:cs typeface="Arial" charset="0"/>
              </a:rPr>
              <a:t> 267352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12128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420938"/>
            <a:ext cx="9779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33" y="116632"/>
            <a:ext cx="16832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436096" y="5406315"/>
            <a:ext cx="356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IRAP </a:t>
            </a:r>
            <a:r>
              <a:rPr lang="en-US" dirty="0" err="1" smtClean="0">
                <a:solidFill>
                  <a:schemeClr val="bg1"/>
                </a:solidFill>
              </a:rPr>
              <a:t>Ph</a:t>
            </a:r>
            <a:r>
              <a:rPr lang="en-US" dirty="0" smtClean="0">
                <a:solidFill>
                  <a:schemeClr val="bg1"/>
                </a:solidFill>
              </a:rPr>
              <a:t> D School</a:t>
            </a:r>
            <a:r>
              <a:rPr lang="en-US" dirty="0">
                <a:solidFill>
                  <a:schemeClr val="bg1"/>
                </a:solidFill>
              </a:rPr>
              <a:t>,  Nice 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September 2</a:t>
            </a:r>
            <a:r>
              <a:rPr lang="en-US" dirty="0" smtClean="0">
                <a:solidFill>
                  <a:schemeClr val="bg1"/>
                </a:solidFill>
              </a:rPr>
              <a:t>-21 2013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424" y="2396480"/>
            <a:ext cx="6400800" cy="175260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Nick E. Mavromatos</a:t>
            </a:r>
          </a:p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</a:t>
            </a:r>
            <a:r>
              <a:rPr lang="ja-JP" alt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College London &amp; </a:t>
            </a:r>
          </a:p>
          <a:p>
            <a:pPr eaLnBrk="1" hangingPunct="1"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CERN/PH-TH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3145"/>
            <a:ext cx="9144000" cy="173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484784"/>
            <a:ext cx="5186035" cy="3785652"/>
          </a:xfrm>
          <a:prstGeom prst="rect">
            <a:avLst/>
          </a:prstGeom>
          <a:solidFill>
            <a:schemeClr val="accent3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halkduster"/>
                <a:cs typeface="Chalkduster"/>
              </a:rPr>
              <a:t>STANDARD MODEL </a:t>
            </a:r>
          </a:p>
          <a:p>
            <a:pPr algn="ctr"/>
            <a:r>
              <a:rPr lang="en-US" sz="4000" dirty="0" smtClean="0">
                <a:latin typeface="Chalkduster"/>
                <a:cs typeface="Chalkduster"/>
              </a:rPr>
              <a:t>EXTENSION</a:t>
            </a:r>
          </a:p>
          <a:p>
            <a:pPr algn="ctr"/>
            <a:r>
              <a:rPr lang="en-US" sz="4000" dirty="0" smtClean="0">
                <a:latin typeface="Chalkduster"/>
                <a:cs typeface="Chalkduster"/>
              </a:rPr>
              <a:t>WITH MASSIVE </a:t>
            </a:r>
          </a:p>
          <a:p>
            <a:pPr algn="ctr"/>
            <a:r>
              <a:rPr lang="en-US" sz="4000" dirty="0" smtClean="0">
                <a:latin typeface="Chalkduster"/>
                <a:cs typeface="Chalkduster"/>
              </a:rPr>
              <a:t>RIGHT-HANDED</a:t>
            </a:r>
          </a:p>
          <a:p>
            <a:pPr algn="ctr"/>
            <a:r>
              <a:rPr lang="en-US" sz="4000" dirty="0" smtClean="0">
                <a:latin typeface="Chalkduster"/>
                <a:cs typeface="Chalkduster"/>
              </a:rPr>
              <a:t>MAJORANA </a:t>
            </a:r>
          </a:p>
          <a:p>
            <a:pPr algn="ctr"/>
            <a:r>
              <a:rPr lang="en-US" sz="4000" dirty="0" smtClean="0">
                <a:latin typeface="Chalkduster"/>
                <a:cs typeface="Chalkduster"/>
              </a:rPr>
              <a:t>NEUTRINOS </a:t>
            </a:r>
            <a:endParaRPr lang="en-US" sz="40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29300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25" y="1434999"/>
            <a:ext cx="6311900" cy="331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854" y="473946"/>
            <a:ext cx="668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THREE-LOOP ANOMALOUS FERMION MASS TERMS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438" y="2237026"/>
            <a:ext cx="113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ONE-LOOP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653" y="4565033"/>
            <a:ext cx="188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CHIRALITY CHANGE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13427" y="3394929"/>
            <a:ext cx="115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GRAVITON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844" y="3394929"/>
            <a:ext cx="115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GRAVITON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740" y="3381897"/>
            <a:ext cx="79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0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25" y="1434999"/>
            <a:ext cx="6311900" cy="3314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854" y="473946"/>
            <a:ext cx="668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THREE-LOOP ANOMALOUS FERMION MASS TERMS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438" y="2237026"/>
            <a:ext cx="113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ONE-LOOP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653" y="4565033"/>
            <a:ext cx="188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CHIRALITY CHANGE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413427" y="3394929"/>
            <a:ext cx="115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GRAVITON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844" y="3394929"/>
            <a:ext cx="115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GRAVITON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740" y="3381897"/>
            <a:ext cx="79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4" y="5247111"/>
            <a:ext cx="7745112" cy="933146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979983" y="4703532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Λ = </a:t>
            </a:r>
            <a:r>
              <a:rPr lang="en-US" sz="2400" b="1" dirty="0" smtClean="0"/>
              <a:t>UV cutoff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09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789" y="503841"/>
            <a:ext cx="3559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Chalkduster"/>
                <a:cs typeface="Chalkduster"/>
              </a:rPr>
              <a:t>SOME NUMBERS </a:t>
            </a:r>
            <a:endParaRPr lang="en-US" sz="3200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0" y="1412288"/>
            <a:ext cx="2663247" cy="540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0" y="2088514"/>
            <a:ext cx="1522726" cy="565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96752"/>
            <a:ext cx="3592592" cy="5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844824"/>
            <a:ext cx="2734586" cy="61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068960"/>
            <a:ext cx="2779395" cy="53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3068960"/>
            <a:ext cx="2765207" cy="59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3645024"/>
            <a:ext cx="2964778" cy="7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6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789" y="503841"/>
            <a:ext cx="3559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FF"/>
                </a:solidFill>
                <a:latin typeface="Chalkduster"/>
                <a:cs typeface="Chalkduster"/>
              </a:rPr>
              <a:t>SOME NUMBERS </a:t>
            </a:r>
            <a:endParaRPr lang="en-US" sz="3200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0" y="1412288"/>
            <a:ext cx="2663247" cy="540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0" y="2088514"/>
            <a:ext cx="1522726" cy="565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96752"/>
            <a:ext cx="3592592" cy="591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844824"/>
            <a:ext cx="2734586" cy="614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068960"/>
            <a:ext cx="2779395" cy="53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3068960"/>
            <a:ext cx="2765207" cy="59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3645024"/>
            <a:ext cx="2964778" cy="730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4293096"/>
            <a:ext cx="31119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INTERESTING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WARM DARK MATTER 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REGIME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5541039"/>
            <a:ext cx="6302401" cy="1200329"/>
          </a:xfrm>
          <a:prstGeom prst="rect">
            <a:avLst/>
          </a:prstGeom>
          <a:blipFill rotWithShape="1">
            <a:blip r:embed="rId9"/>
            <a:tile tx="0" ty="0" sx="100000" sy="100000" flip="none" algn="tl"/>
          </a:blipFill>
          <a:ln w="38100" cmpd="sng">
            <a:solidFill>
              <a:srgbClr val="FF0000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Appropriate Hierarchy for the other two massive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Right-handed neutrinos for </a:t>
            </a:r>
            <a:r>
              <a:rPr lang="en-US" b="1" dirty="0" err="1" smtClean="0">
                <a:solidFill>
                  <a:srgbClr val="0000FF"/>
                </a:solidFill>
              </a:rPr>
              <a:t>Leptogenesis-Baryogenesis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&amp; Dark matter </a:t>
            </a:r>
            <a:r>
              <a:rPr lang="en-US" b="1" dirty="0" err="1" smtClean="0">
                <a:solidFill>
                  <a:srgbClr val="0000FF"/>
                </a:solidFill>
              </a:rPr>
              <a:t>cosntraints</a:t>
            </a:r>
            <a:r>
              <a:rPr lang="en-US" b="1" dirty="0" smtClean="0">
                <a:solidFill>
                  <a:srgbClr val="0000FF"/>
                </a:solidFill>
              </a:rPr>
              <a:t>  can be arranged 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by choosing Yukawa couplings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1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333375"/>
            <a:ext cx="1214437" cy="522288"/>
          </a:xfrm>
          <a:prstGeom prst="rect">
            <a:avLst/>
          </a:prstGeom>
          <a:solidFill>
            <a:srgbClr val="CCFFCC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/>
              <a:t>ν</a:t>
            </a:r>
            <a:r>
              <a:rPr lang="en-GB" sz="2800" b="1" dirty="0"/>
              <a:t>MSM</a:t>
            </a:r>
            <a:endParaRPr lang="en-US" sz="2800" b="1" dirty="0"/>
          </a:p>
        </p:txBody>
      </p:sp>
      <p:sp>
        <p:nvSpPr>
          <p:cNvPr id="128002" name="TextBox 4"/>
          <p:cNvSpPr txBox="1">
            <a:spLocks noChangeArrowheads="1"/>
          </p:cNvSpPr>
          <p:nvPr/>
        </p:nvSpPr>
        <p:spPr bwMode="auto">
          <a:xfrm>
            <a:off x="4586288" y="188913"/>
            <a:ext cx="45577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Shaposhnikov…</a:t>
            </a:r>
          </a:p>
        </p:txBody>
      </p:sp>
      <p:sp>
        <p:nvSpPr>
          <p:cNvPr id="128003" name="TextBox 6"/>
          <p:cNvSpPr txBox="1">
            <a:spLocks noChangeArrowheads="1"/>
          </p:cNvSpPr>
          <p:nvPr/>
        </p:nvSpPr>
        <p:spPr bwMode="auto">
          <a:xfrm>
            <a:off x="3995738" y="51577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28004" name="TextBox 10"/>
          <p:cNvSpPr txBox="1">
            <a:spLocks noChangeArrowheads="1"/>
          </p:cNvSpPr>
          <p:nvPr/>
        </p:nvSpPr>
        <p:spPr bwMode="auto">
          <a:xfrm>
            <a:off x="827088" y="981075"/>
            <a:ext cx="8170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MODEL CONSISTENT WITH BBN, STRUCTURE FORMATION DATA IN THE </a:t>
            </a:r>
          </a:p>
          <a:p>
            <a:pPr eaLnBrk="1" hangingPunct="1"/>
            <a:r>
              <a:rPr lang="en-US" sz="1800"/>
              <a:t>UNIVERSE &amp; ALL OTHER ASTROPHYSICAL CONSTRAINTS </a:t>
            </a:r>
          </a:p>
        </p:txBody>
      </p:sp>
      <p:pic>
        <p:nvPicPr>
          <p:cNvPr id="12800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0350"/>
            <a:ext cx="76342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8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TextBox 2"/>
          <p:cNvSpPr txBox="1">
            <a:spLocks noChangeArrowheads="1"/>
          </p:cNvSpPr>
          <p:nvPr/>
        </p:nvSpPr>
        <p:spPr bwMode="auto">
          <a:xfrm>
            <a:off x="28575" y="333375"/>
            <a:ext cx="926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More than one sterile neutrino needed to reproduce Observed oscillations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75" y="1125538"/>
            <a:ext cx="1214438" cy="522287"/>
          </a:xfrm>
          <a:prstGeom prst="rect">
            <a:avLst/>
          </a:prstGeom>
          <a:solidFill>
            <a:srgbClr val="CCFFCC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/>
              <a:t>ν</a:t>
            </a:r>
            <a:r>
              <a:rPr lang="en-GB" sz="2800" b="1" dirty="0"/>
              <a:t>MSM</a:t>
            </a:r>
            <a:endParaRPr lang="en-US" sz="2800" b="1" dirty="0"/>
          </a:p>
        </p:txBody>
      </p:sp>
      <p:sp>
        <p:nvSpPr>
          <p:cNvPr id="126980" name="TextBox 4"/>
          <p:cNvSpPr txBox="1">
            <a:spLocks noChangeArrowheads="1"/>
          </p:cNvSpPr>
          <p:nvPr/>
        </p:nvSpPr>
        <p:spPr bwMode="auto">
          <a:xfrm>
            <a:off x="4551363" y="1125538"/>
            <a:ext cx="45577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13" y="5157788"/>
            <a:ext cx="5753100" cy="368300"/>
          </a:xfrm>
          <a:prstGeom prst="rect">
            <a:avLst/>
          </a:prstGeom>
          <a:solidFill>
            <a:srgbClr val="FF9DA3"/>
          </a:solidFill>
          <a:effectLst>
            <a:outerShdw blurRad="63500" dir="13500000" kx="2700000" rotWithShape="0">
              <a:srgbClr val="FF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Constraints on two heavy degenerate singlet neutrinos</a:t>
            </a:r>
          </a:p>
        </p:txBody>
      </p:sp>
      <p:sp>
        <p:nvSpPr>
          <p:cNvPr id="126982" name="TextBox 6"/>
          <p:cNvSpPr txBox="1">
            <a:spLocks noChangeArrowheads="1"/>
          </p:cNvSpPr>
          <p:nvPr/>
        </p:nvSpPr>
        <p:spPr bwMode="auto">
          <a:xfrm>
            <a:off x="3995738" y="51577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26983" name="TextBox 7"/>
          <p:cNvSpPr txBox="1">
            <a:spLocks noChangeArrowheads="1"/>
          </p:cNvSpPr>
          <p:nvPr/>
        </p:nvSpPr>
        <p:spPr bwMode="auto">
          <a:xfrm>
            <a:off x="539750" y="5805488"/>
            <a:ext cx="7278688" cy="646112"/>
          </a:xfrm>
          <a:prstGeom prst="rect">
            <a:avLst/>
          </a:prstGeom>
          <a:solidFill>
            <a:srgbClr val="F0FF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</a:t>
            </a:r>
            <a:r>
              <a:rPr lang="en-US" sz="1800" baseline="-25000"/>
              <a:t>1 </a:t>
            </a:r>
            <a:r>
              <a:rPr lang="en-US" sz="1800"/>
              <a:t>DM production estimation in Early Universe must take into account</a:t>
            </a:r>
          </a:p>
          <a:p>
            <a:pPr eaLnBrk="1" hangingPunct="1"/>
            <a:r>
              <a:rPr lang="en-US" sz="1800"/>
              <a:t>its interactions with N</a:t>
            </a:r>
            <a:r>
              <a:rPr lang="en-US" sz="1800" baseline="-25000"/>
              <a:t>2,3 </a:t>
            </a:r>
            <a:r>
              <a:rPr lang="en-US" sz="1800"/>
              <a:t>heavy neutrinos 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787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05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150" y="368680"/>
            <a:ext cx="289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FINITENESS OF THE MASS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555" y="1516628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MULTI-AXION SCENARIOS (e.g. string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axiverse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)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0" y="1923875"/>
            <a:ext cx="8313189" cy="112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99" y="2959100"/>
            <a:ext cx="3473547" cy="1173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5" y="4132810"/>
            <a:ext cx="3060655" cy="515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0803" y="4132810"/>
            <a:ext cx="243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positive mass spectrum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 all </a:t>
            </a:r>
            <a:r>
              <a:rPr lang="en-US" b="1" dirty="0" err="1" smtClean="0">
                <a:solidFill>
                  <a:srgbClr val="0000FF"/>
                </a:solidFill>
              </a:rPr>
              <a:t>axions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068" y="5048214"/>
            <a:ext cx="280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simplifying all mixing equals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210" y="4838498"/>
            <a:ext cx="3683000" cy="82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950" y="5086130"/>
            <a:ext cx="6477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297" y="5663998"/>
            <a:ext cx="44958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669" y="5899040"/>
            <a:ext cx="673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6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555" y="1516628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MULTI-AXION SCENARIOS (e.g. string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axiverse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)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80" y="1923875"/>
            <a:ext cx="8313189" cy="112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999" y="2959100"/>
            <a:ext cx="3473547" cy="1173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5" y="4132810"/>
            <a:ext cx="3060655" cy="515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0803" y="4132810"/>
            <a:ext cx="243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positive mass spectrum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for all </a:t>
            </a:r>
            <a:r>
              <a:rPr lang="en-US" b="1" dirty="0" err="1" smtClean="0">
                <a:solidFill>
                  <a:srgbClr val="0000FF"/>
                </a:solidFill>
              </a:rPr>
              <a:t>axions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068" y="5048214"/>
            <a:ext cx="280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simplifying all mixing equals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210" y="4838498"/>
            <a:ext cx="3683000" cy="82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950" y="5086130"/>
            <a:ext cx="6477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297" y="5663998"/>
            <a:ext cx="44958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669" y="5899040"/>
            <a:ext cx="673100" cy="33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8580" y="6308913"/>
            <a:ext cx="7671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R </a:t>
            </a:r>
            <a:r>
              <a:rPr lang="en-US" sz="2400" b="1" i="1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UV finite for n=3 @ 2-loop independent of </a:t>
            </a:r>
            <a:r>
              <a:rPr lang="en-US" sz="2400" b="1" dirty="0" err="1" smtClean="0">
                <a:solidFill>
                  <a:srgbClr val="FF0000"/>
                </a:solidFill>
              </a:rPr>
              <a:t>axion</a:t>
            </a:r>
            <a:r>
              <a:rPr lang="en-US" sz="2400" b="1" dirty="0" smtClean="0">
                <a:solidFill>
                  <a:srgbClr val="FF0000"/>
                </a:solidFill>
              </a:rPr>
              <a:t> mass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150" y="368680"/>
            <a:ext cx="289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FINITENESS OF THE MASS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7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259263" cy="4525963"/>
          </a:xfrm>
        </p:spPr>
        <p:txBody>
          <a:bodyPr/>
          <a:lstStyle/>
          <a:p>
            <a:pPr>
              <a:defRPr/>
            </a:pPr>
            <a:r>
              <a:rPr lang="en-US" sz="2400" b="1" i="1" dirty="0" err="1" smtClean="0">
                <a:solidFill>
                  <a:srgbClr val="000090"/>
                </a:solidFill>
              </a:rPr>
              <a:t>nuMSM</a:t>
            </a:r>
            <a:r>
              <a:rPr lang="en-US" sz="2400" b="1" i="1" dirty="0" smtClean="0">
                <a:solidFill>
                  <a:srgbClr val="FF0000"/>
                </a:solidFill>
              </a:rPr>
              <a:t>: Three </a:t>
            </a:r>
            <a:r>
              <a:rPr lang="en-US" sz="2400" b="1" i="1" dirty="0">
                <a:solidFill>
                  <a:srgbClr val="FF0000"/>
                </a:solidFill>
              </a:rPr>
              <a:t>Sterile neutrinos necessary for Higgs sector stability </a:t>
            </a:r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These Sterile Neutrinos may explain matter-antimatter origin in the Universe</a:t>
            </a: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Lightest of them  provide interesting Dark matter Candidates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sz="2400" b="1" i="1" dirty="0" smtClean="0">
                <a:solidFill>
                  <a:srgbClr val="008000"/>
                </a:solidFill>
              </a:rPr>
              <a:t>Gravitationally-induced anomalous Right-handed </a:t>
            </a:r>
            <a:r>
              <a:rPr lang="en-US" sz="2400" b="1" i="1" dirty="0" err="1" smtClean="0">
                <a:solidFill>
                  <a:srgbClr val="008000"/>
                </a:solidFill>
              </a:rPr>
              <a:t>Majorana</a:t>
            </a:r>
            <a:r>
              <a:rPr lang="en-US" sz="2400" b="1" i="1" dirty="0" smtClean="0">
                <a:solidFill>
                  <a:srgbClr val="008000"/>
                </a:solidFill>
              </a:rPr>
              <a:t> neutrino masses possible, without the need for see-saw…</a:t>
            </a:r>
          </a:p>
          <a:p>
            <a:pPr>
              <a:defRPr/>
            </a:pPr>
            <a:endParaRPr lang="en-US" sz="1600" b="1" i="1" dirty="0" smtClean="0">
              <a:solidFill>
                <a:srgbClr val="0080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DC4048"/>
                </a:solidFill>
                <a:latin typeface="Chalkduster"/>
                <a:cs typeface="Chalkduster"/>
              </a:rPr>
              <a:t>Interesting Physics for the Early Universe to be investigated, e.g.  H-torsion-induced CPTV </a:t>
            </a:r>
            <a:r>
              <a:rPr lang="en-US" sz="2400" b="1" dirty="0" err="1" smtClean="0">
                <a:solidFill>
                  <a:srgbClr val="DC4048"/>
                </a:solidFill>
                <a:latin typeface="Chalkduster"/>
                <a:cs typeface="Chalkduster"/>
              </a:rPr>
              <a:t>Leptogenesis</a:t>
            </a:r>
            <a:r>
              <a:rPr lang="en-US" sz="2400" b="1" dirty="0" smtClean="0">
                <a:solidFill>
                  <a:srgbClr val="DC4048"/>
                </a:solidFill>
                <a:latin typeface="Chalkduster"/>
                <a:cs typeface="Chalkduster"/>
              </a:rPr>
              <a:t>/</a:t>
            </a:r>
            <a:r>
              <a:rPr lang="en-US" sz="2400" b="1" dirty="0" err="1" smtClean="0">
                <a:solidFill>
                  <a:srgbClr val="DC4048"/>
                </a:solidFill>
                <a:latin typeface="Chalkduster"/>
                <a:cs typeface="Chalkduster"/>
              </a:rPr>
              <a:t>Baryogenesis</a:t>
            </a:r>
            <a:r>
              <a:rPr lang="en-US" sz="2400" b="1" dirty="0" smtClean="0">
                <a:solidFill>
                  <a:srgbClr val="DC4048"/>
                </a:solidFill>
                <a:latin typeface="Chalkduster"/>
                <a:cs typeface="Chalkduster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41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-108520" y="1844824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AA58A6"/>
                </a:solidFill>
              </a:rPr>
              <a:t>ASTROPHYSICS</a:t>
            </a:r>
            <a:endParaRPr lang="en-US" dirty="0">
              <a:solidFill>
                <a:srgbClr val="AA58A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275856" y="980728"/>
            <a:ext cx="5760640" cy="4824536"/>
          </a:xfrm>
          <a:blipFill rotWithShape="1"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Chalkduster"/>
                <a:cs typeface="Chalkduster"/>
              </a:rPr>
              <a:t>keV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halkduster"/>
                <a:cs typeface="Chalkduster"/>
              </a:rPr>
              <a:t> dark matter (generic) may play important role in galactic structures (core &amp; haloes) </a:t>
            </a: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Right-handed neutrino matter with scalar and/or vector interactions may provide consistent galactic profiles for haloes and core structure </a:t>
            </a:r>
            <a:r>
              <a:rPr lang="en-US" sz="2000" b="1" dirty="0" smtClean="0">
                <a:solidFill>
                  <a:srgbClr val="000090"/>
                </a:solidFill>
                <a:latin typeface="Chalkduster"/>
                <a:cs typeface="Chalkduster"/>
                <a:sym typeface="Wingdings"/>
              </a:rPr>
              <a:t> core contains significant amounts of  right-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90"/>
                </a:solidFill>
                <a:latin typeface="Chalkduster"/>
                <a:cs typeface="Chalkduster"/>
                <a:sym typeface="Wingdings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halkduster"/>
                <a:cs typeface="Chalkduster"/>
                <a:sym typeface="Wingdings"/>
              </a:rPr>
              <a:t>  handed neutrinos (</a:t>
            </a:r>
            <a:r>
              <a:rPr lang="en-US" sz="2000" b="1" dirty="0" err="1" smtClean="0">
                <a:solidFill>
                  <a:srgbClr val="000090"/>
                </a:solidFill>
                <a:latin typeface="Chalkduster"/>
                <a:cs typeface="Chalkduster"/>
                <a:sym typeface="Wingdings"/>
              </a:rPr>
              <a:t>rhn</a:t>
            </a:r>
            <a:r>
              <a:rPr lang="en-US" sz="2000" b="1" dirty="0" smtClean="0">
                <a:solidFill>
                  <a:srgbClr val="000090"/>
                </a:solidFill>
                <a:latin typeface="Chalkduster"/>
                <a:cs typeface="Chalkduster"/>
                <a:sym typeface="Wingdings"/>
              </a:rPr>
              <a:t>)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90"/>
              </a:solidFill>
              <a:latin typeface="Chalkduster"/>
              <a:cs typeface="Chalkduster"/>
              <a:sym typeface="Wingdings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90"/>
                </a:solidFill>
                <a:latin typeface="Abadi MT Condensed Extra Bold"/>
                <a:cs typeface="Abadi MT Condensed Extra Bold"/>
                <a:sym typeface="Wingdings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Abadi MT Condensed Extra Bold"/>
                <a:cs typeface="Abadi MT Condensed Extra Bold"/>
                <a:sym typeface="Wingdings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role of </a:t>
            </a:r>
            <a:r>
              <a:rPr lang="en-US" sz="2800" b="1" dirty="0" err="1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rhn</a:t>
            </a:r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 condensates? </a:t>
            </a:r>
            <a:endParaRPr lang="en-US" sz="2800" b="1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2000" dirty="0" smtClean="0">
                <a:solidFill>
                  <a:srgbClr val="0000FF"/>
                </a:solidFill>
                <a:latin typeface="Arial Black"/>
                <a:cs typeface="Arial Black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Ruffini</a:t>
            </a:r>
            <a:r>
              <a:rPr lang="en-US" sz="2000" dirty="0" smtClean="0">
                <a:solidFill>
                  <a:srgbClr val="0000FF"/>
                </a:solidFill>
                <a:latin typeface="Arial Black"/>
                <a:cs typeface="Arial Black"/>
              </a:rPr>
              <a:t>, Arguelles, Rueda,…NEM)</a:t>
            </a:r>
            <a:endParaRPr lang="en-US" sz="1600" dirty="0" smtClean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18864" y="130622"/>
            <a:ext cx="8229600" cy="77809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OUTLOOK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1367855" cy="1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5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0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868863" y="908050"/>
            <a:ext cx="427513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9807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 SUSY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847754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Scalar Fields in Early Universe: </a:t>
            </a:r>
            <a:r>
              <a:rPr lang="en-US" b="1" dirty="0" smtClean="0"/>
              <a:t>Plenty of them in extended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particle physics models: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inflaton</a:t>
            </a:r>
            <a:r>
              <a:rPr lang="en-US" b="1" dirty="0" smtClean="0"/>
              <a:t>(s), </a:t>
            </a:r>
            <a:r>
              <a:rPr lang="en-US" b="1" dirty="0" err="1" smtClean="0"/>
              <a:t>dilaton</a:t>
            </a:r>
            <a:r>
              <a:rPr lang="en-US" b="1" dirty="0" smtClean="0"/>
              <a:t>, </a:t>
            </a:r>
            <a:r>
              <a:rPr lang="en-US" b="1" dirty="0" err="1" smtClean="0"/>
              <a:t>axions</a:t>
            </a:r>
            <a:r>
              <a:rPr lang="en-US" b="1" dirty="0" smtClean="0"/>
              <a:t>,  </a:t>
            </a:r>
          </a:p>
          <a:p>
            <a:pPr eaLnBrk="1" hangingPunct="1"/>
            <a:r>
              <a:rPr lang="en-US" b="1" dirty="0" smtClean="0"/>
              <a:t>                                                       moduli ….</a:t>
            </a:r>
            <a:r>
              <a:rPr lang="en-US" b="1" i="1" dirty="0" smtClean="0">
                <a:solidFill>
                  <a:srgbClr val="FF0000"/>
                </a:solidFill>
              </a:rPr>
              <a:t>Various effects…</a:t>
            </a:r>
          </a:p>
          <a:p>
            <a:pPr eaLnBrk="1" hangingPunct="1"/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800" b="1" dirty="0"/>
          </a:p>
          <a:p>
            <a:pPr eaLnBrk="1" hangingPunct="1"/>
            <a:endParaRPr lang="en-US" sz="2000" b="1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FURTHER OUTLOOK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140968"/>
            <a:ext cx="8699818" cy="2308324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In stringy model our model:  </a:t>
            </a:r>
          </a:p>
          <a:p>
            <a:r>
              <a:rPr lang="en-US" dirty="0" smtClean="0">
                <a:latin typeface="Chalkduster"/>
                <a:cs typeface="Chalkduster"/>
              </a:rPr>
              <a:t>Linear in  cosmic time background KR </a:t>
            </a:r>
            <a:r>
              <a:rPr lang="en-US" dirty="0" err="1" smtClean="0">
                <a:latin typeface="Chalkduster"/>
                <a:cs typeface="Chalkduster"/>
              </a:rPr>
              <a:t>pseudoscalar</a:t>
            </a:r>
            <a:r>
              <a:rPr lang="en-US" dirty="0" smtClean="0">
                <a:latin typeface="Chalkduster"/>
                <a:cs typeface="Chalkduster"/>
              </a:rPr>
              <a:t> :  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b ~ t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>
                <a:latin typeface="Chalkduster"/>
                <a:cs typeface="Chalkduster"/>
              </a:rPr>
              <a:t>b-induced torsion that produces matter/antimatter asymmetry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Logarithmic </a:t>
            </a:r>
            <a:r>
              <a:rPr lang="en-US" dirty="0" err="1" smtClean="0">
                <a:latin typeface="Chalkduster"/>
                <a:cs typeface="Chalkduster"/>
              </a:rPr>
              <a:t>dilaton</a:t>
            </a:r>
            <a:r>
              <a:rPr lang="en-US" dirty="0" smtClean="0">
                <a:latin typeface="Chalkduster"/>
                <a:cs typeface="Chalkduster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halkduster"/>
                <a:cs typeface="Chalkduster"/>
              </a:rPr>
              <a:t>φ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~ Ln a(t) = Ln (t)  </a:t>
            </a:r>
            <a:r>
              <a:rPr lang="en-GB" dirty="0" smtClean="0">
                <a:latin typeface="Chalkduster"/>
                <a:cs typeface="Chalkduster"/>
                <a:sym typeface="Wingdings"/>
              </a:rPr>
              <a:t> </a:t>
            </a:r>
          </a:p>
          <a:p>
            <a:r>
              <a:rPr lang="en-GB" dirty="0">
                <a:latin typeface="Chalkduster"/>
                <a:cs typeface="Chalkduster"/>
                <a:sym typeface="Wingdings"/>
              </a:rPr>
              <a:t>  </a:t>
            </a:r>
            <a:r>
              <a:rPr lang="en-GB" dirty="0" smtClean="0">
                <a:latin typeface="Chalkduster"/>
                <a:cs typeface="Chalkduster"/>
                <a:sym typeface="Wingdings"/>
              </a:rPr>
              <a:t>                                      linearly expanding Universe</a:t>
            </a:r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72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847754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Scalar Fields in Early Universe: </a:t>
            </a:r>
            <a:r>
              <a:rPr lang="en-US" b="1" dirty="0" smtClean="0"/>
              <a:t>Plenty of them in extended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particle physics models: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inflaton</a:t>
            </a:r>
            <a:r>
              <a:rPr lang="en-US" b="1" dirty="0" smtClean="0"/>
              <a:t>(s), </a:t>
            </a:r>
            <a:r>
              <a:rPr lang="en-US" b="1" dirty="0" err="1" smtClean="0"/>
              <a:t>dilaton</a:t>
            </a:r>
            <a:r>
              <a:rPr lang="en-US" b="1" dirty="0" smtClean="0"/>
              <a:t>, </a:t>
            </a:r>
            <a:r>
              <a:rPr lang="en-US" b="1" dirty="0" err="1" smtClean="0"/>
              <a:t>axions</a:t>
            </a:r>
            <a:r>
              <a:rPr lang="en-US" b="1" dirty="0" smtClean="0"/>
              <a:t>,  </a:t>
            </a:r>
          </a:p>
          <a:p>
            <a:pPr eaLnBrk="1" hangingPunct="1"/>
            <a:r>
              <a:rPr lang="en-US" b="1" dirty="0" smtClean="0"/>
              <a:t>                                                       moduli ….</a:t>
            </a:r>
            <a:r>
              <a:rPr lang="en-US" b="1" i="1" dirty="0" smtClean="0">
                <a:solidFill>
                  <a:srgbClr val="FF0000"/>
                </a:solidFill>
              </a:rPr>
              <a:t>Various effects…</a:t>
            </a:r>
          </a:p>
          <a:p>
            <a:pPr eaLnBrk="1" hangingPunct="1"/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800" b="1" dirty="0"/>
          </a:p>
          <a:p>
            <a:pPr eaLnBrk="1" hangingPunct="1"/>
            <a:endParaRPr lang="en-US" sz="2000" b="1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12160" y="2348880"/>
            <a:ext cx="1800200" cy="11521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6056" y="3573016"/>
            <a:ext cx="3314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Dilution of dark matter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relic density due to coupling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with running </a:t>
            </a:r>
            <a:r>
              <a:rPr lang="en-US" b="1" dirty="0" err="1" smtClean="0">
                <a:solidFill>
                  <a:srgbClr val="000090"/>
                </a:solidFill>
              </a:rPr>
              <a:t>dilatons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0489" y="4581128"/>
            <a:ext cx="313600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Lahanas</a:t>
            </a:r>
            <a:r>
              <a:rPr lang="en-US" dirty="0" smtClean="0"/>
              <a:t>, NEM, </a:t>
            </a:r>
            <a:r>
              <a:rPr lang="en-US" dirty="0" err="1" smtClean="0"/>
              <a:t>Nanopoulos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Bender, </a:t>
            </a:r>
            <a:r>
              <a:rPr lang="en-US" dirty="0" err="1" smtClean="0"/>
              <a:t>Sarkar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284984"/>
            <a:ext cx="4204535" cy="93610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088232" cy="843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293344"/>
            <a:ext cx="1765300" cy="43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5157192"/>
            <a:ext cx="1905503" cy="414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725144"/>
            <a:ext cx="1560173" cy="36004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8" y="5733256"/>
            <a:ext cx="5989756" cy="864096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</p:pic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FURTHER OUTLOOK</a:t>
            </a:r>
            <a:endParaRPr lang="en-GB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596842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PERSONAL PERSPECTIVE</a:t>
            </a:r>
            <a:endParaRPr lang="en-US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2852936"/>
            <a:ext cx="194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Running </a:t>
            </a:r>
            <a:r>
              <a:rPr lang="en-US" b="1" dirty="0" err="1" smtClean="0">
                <a:solidFill>
                  <a:srgbClr val="FF0000"/>
                </a:solidFill>
              </a:rPr>
              <a:t>dilaton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66" y="4725144"/>
            <a:ext cx="1246146" cy="2712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386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847754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Scalar Fields in Early Universe: </a:t>
            </a:r>
            <a:r>
              <a:rPr lang="en-US" b="1" dirty="0" smtClean="0"/>
              <a:t>Plenty of them in extended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particle physics models: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inflaton</a:t>
            </a:r>
            <a:r>
              <a:rPr lang="en-US" b="1" dirty="0" smtClean="0"/>
              <a:t>(s), </a:t>
            </a:r>
            <a:r>
              <a:rPr lang="en-US" b="1" dirty="0" err="1" smtClean="0"/>
              <a:t>dilaton</a:t>
            </a:r>
            <a:r>
              <a:rPr lang="en-US" b="1" dirty="0" smtClean="0"/>
              <a:t>, </a:t>
            </a:r>
            <a:r>
              <a:rPr lang="en-US" b="1" dirty="0" err="1" smtClean="0"/>
              <a:t>axions</a:t>
            </a:r>
            <a:r>
              <a:rPr lang="en-US" b="1" dirty="0" smtClean="0"/>
              <a:t>,  </a:t>
            </a:r>
          </a:p>
          <a:p>
            <a:pPr eaLnBrk="1" hangingPunct="1"/>
            <a:r>
              <a:rPr lang="en-US" b="1" dirty="0" smtClean="0"/>
              <a:t>                                                       moduli ….</a:t>
            </a:r>
            <a:r>
              <a:rPr lang="en-US" b="1" i="1" dirty="0" smtClean="0">
                <a:solidFill>
                  <a:srgbClr val="FF0000"/>
                </a:solidFill>
              </a:rPr>
              <a:t>Various effects…</a:t>
            </a:r>
          </a:p>
          <a:p>
            <a:pPr eaLnBrk="1" hangingPunct="1"/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800" b="1" dirty="0"/>
          </a:p>
          <a:p>
            <a:pPr eaLnBrk="1" hangingPunct="1"/>
            <a:endParaRPr lang="en-US" sz="2000" b="1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FURTHER OUTLOOK</a:t>
            </a:r>
            <a:endParaRPr lang="en-GB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15816" y="2420888"/>
            <a:ext cx="4032448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87624" y="3933056"/>
            <a:ext cx="43526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Condensation of </a:t>
            </a:r>
            <a:r>
              <a:rPr lang="en-US" b="1" dirty="0" err="1" smtClean="0">
                <a:solidFill>
                  <a:srgbClr val="FF0000"/>
                </a:solidFill>
              </a:rPr>
              <a:t>gravitino</a:t>
            </a:r>
            <a:r>
              <a:rPr lang="en-US" b="1" dirty="0" smtClean="0">
                <a:solidFill>
                  <a:srgbClr val="FF0000"/>
                </a:solidFill>
              </a:rPr>
              <a:t> fields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dynamical SUGRA BREAKING 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inflation  : small-field inflation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due to flat one-loop effective potential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of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gravitino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condensate (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σ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=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inflaton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541" y="5507940"/>
            <a:ext cx="22890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Ellis, NEM,</a:t>
            </a:r>
          </a:p>
          <a:p>
            <a:r>
              <a:rPr lang="en-US" dirty="0" err="1" smtClean="0"/>
              <a:t>Alexandre</a:t>
            </a:r>
            <a:r>
              <a:rPr lang="en-US" dirty="0" smtClean="0"/>
              <a:t>, Houston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341" y="3645024"/>
            <a:ext cx="3349155" cy="2376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596842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PERSONAL PERSPECTIVE</a:t>
            </a:r>
            <a:endParaRPr lang="en-US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2924944"/>
            <a:ext cx="256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Inflation in the model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Box 1"/>
          <p:cNvSpPr txBox="1">
            <a:spLocks noChangeArrowheads="1"/>
          </p:cNvSpPr>
          <p:nvPr/>
        </p:nvSpPr>
        <p:spPr bwMode="auto">
          <a:xfrm>
            <a:off x="1042988" y="260350"/>
            <a:ext cx="7367587" cy="461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0000FF"/>
                </a:solidFill>
              </a:rPr>
              <a:t>IS THIS CPTV ROUTE WORTH FOLLOWING? ….</a:t>
            </a:r>
          </a:p>
        </p:txBody>
      </p:sp>
      <p:sp>
        <p:nvSpPr>
          <p:cNvPr id="204802" name="TextBox 6"/>
          <p:cNvSpPr txBox="1">
            <a:spLocks noChangeArrowheads="1"/>
          </p:cNvSpPr>
          <p:nvPr/>
        </p:nvSpPr>
        <p:spPr bwMode="auto">
          <a:xfrm>
            <a:off x="7278688" y="4508500"/>
            <a:ext cx="184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CPT Violation </a:t>
            </a:r>
          </a:p>
        </p:txBody>
      </p:sp>
      <p:sp>
        <p:nvSpPr>
          <p:cNvPr id="8" name="Right Arrow 7"/>
          <p:cNvSpPr/>
          <p:nvPr/>
        </p:nvSpPr>
        <p:spPr>
          <a:xfrm flipH="1">
            <a:off x="6011863" y="4508500"/>
            <a:ext cx="1223962" cy="484188"/>
          </a:xfrm>
          <a:prstGeom prst="rightArrow">
            <a:avLst/>
          </a:prstGeom>
          <a:solidFill>
            <a:srgbClr val="8EEDF6"/>
          </a:solidFill>
          <a:ln>
            <a:solidFill>
              <a:srgbClr val="8EED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04" name="TextBox 11"/>
          <p:cNvSpPr txBox="1">
            <a:spLocks noChangeArrowheads="1"/>
          </p:cNvSpPr>
          <p:nvPr/>
        </p:nvSpPr>
        <p:spPr bwMode="auto">
          <a:xfrm>
            <a:off x="107950" y="5373688"/>
            <a:ext cx="7861422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/>
              <a:t>Construct Microscopic </a:t>
            </a:r>
            <a:r>
              <a:rPr lang="en-US" sz="2000" b="1" dirty="0" smtClean="0"/>
              <a:t>Early Universe or Quantum </a:t>
            </a:r>
            <a:r>
              <a:rPr lang="en-US" sz="2000" b="1" dirty="0"/>
              <a:t>Gravity 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models </a:t>
            </a:r>
            <a:r>
              <a:rPr lang="en-US" sz="2000" b="1" dirty="0"/>
              <a:t>with </a:t>
            </a:r>
            <a:r>
              <a:rPr lang="en-US" sz="2000" b="1" dirty="0" smtClean="0"/>
              <a:t>strong </a:t>
            </a:r>
            <a:r>
              <a:rPr lang="en-US" sz="2000" b="1" dirty="0"/>
              <a:t>CPT Violation in Early </a:t>
            </a:r>
            <a:r>
              <a:rPr lang="en-US" sz="2000" b="1" smtClean="0"/>
              <a:t>Universe eras, </a:t>
            </a:r>
            <a:r>
              <a:rPr lang="en-US" sz="2000" b="1" dirty="0"/>
              <a:t>but 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maybe weak </a:t>
            </a:r>
            <a:r>
              <a:rPr lang="en-US" sz="2000" b="1" dirty="0"/>
              <a:t>today… Fit with all </a:t>
            </a:r>
            <a:r>
              <a:rPr lang="en-US" sz="2000" b="1" dirty="0" smtClean="0"/>
              <a:t>available data</a:t>
            </a:r>
            <a:r>
              <a:rPr lang="en-US" sz="2000" b="1" dirty="0"/>
              <a:t>…</a:t>
            </a:r>
          </a:p>
          <a:p>
            <a:pPr eaLnBrk="1" hangingPunct="1"/>
            <a:r>
              <a:rPr lang="en-US" sz="2000" b="1" dirty="0"/>
              <a:t>Estimate in this way matter-antimatter asymmetry in Universe. </a:t>
            </a:r>
          </a:p>
        </p:txBody>
      </p:sp>
      <p:pic>
        <p:nvPicPr>
          <p:cNvPr id="20480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08050"/>
            <a:ext cx="2952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736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1" descr="emoticon-0121-angr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067175"/>
            <a:ext cx="10191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4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1384" y="2348880"/>
            <a:ext cx="4598888" cy="1446550"/>
          </a:xfrm>
          <a:prstGeom prst="rect">
            <a:avLst/>
          </a:prstGeom>
          <a:solidFill>
            <a:schemeClr val="bg1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Chalkduster"/>
                <a:cs typeface="Chalkduster"/>
              </a:rPr>
              <a:t>SPARES</a:t>
            </a:r>
            <a:endParaRPr lang="en-US" sz="8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79231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" y="1628800"/>
            <a:ext cx="6002895" cy="46308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/>
          <p:cNvSpPr txBox="1"/>
          <p:nvPr/>
        </p:nvSpPr>
        <p:spPr>
          <a:xfrm>
            <a:off x="899592" y="260648"/>
            <a:ext cx="4418918" cy="92333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Modifications in </a:t>
            </a:r>
            <a:r>
              <a:rPr lang="en-US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Neutrinoless</a:t>
            </a:r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 2Beta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decay rate in 2 </a:t>
            </a:r>
            <a:r>
              <a:rPr lang="en-US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flavour</a:t>
            </a:r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 mixing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(due to CPTV modified effective mass)</a:t>
            </a:r>
            <a:endParaRPr lang="en-US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4894" y="3006233"/>
            <a:ext cx="200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Majorana</a:t>
            </a:r>
            <a:r>
              <a:rPr lang="en-US" b="1" dirty="0" smtClean="0">
                <a:solidFill>
                  <a:srgbClr val="FF0000"/>
                </a:solidFill>
              </a:rPr>
              <a:t> neutrino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51" y="619070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Amplitude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734" y="5978899"/>
            <a:ext cx="2082800" cy="749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20272" y="4797152"/>
            <a:ext cx="1967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ignore neutrino/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antineutrino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mixing here: 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0272" y="118531"/>
            <a:ext cx="197132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 </a:t>
            </a:r>
            <a:r>
              <a:rPr lang="en-US" b="1" dirty="0" err="1" smtClean="0"/>
              <a:t>Sinha</a:t>
            </a:r>
            <a:r>
              <a:rPr lang="en-US" b="1" dirty="0" smtClean="0"/>
              <a:t> &amp; B. </a:t>
            </a:r>
            <a:r>
              <a:rPr lang="en-US" b="1" dirty="0" err="1" smtClean="0"/>
              <a:t>Mukhopadhyay</a:t>
            </a:r>
            <a:endParaRPr lang="en-US" b="1" dirty="0" smtClean="0"/>
          </a:p>
          <a:p>
            <a:r>
              <a:rPr lang="en-US" b="1" dirty="0" err="1" smtClean="0"/>
              <a:t>arXiv</a:t>
            </a:r>
            <a:r>
              <a:rPr lang="en-US" b="1" dirty="0" smtClean="0"/>
              <a:t>: 0704.2593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20272" y="3068960"/>
            <a:ext cx="1993567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/>
                <a:cs typeface="Arial Black"/>
              </a:rPr>
              <a:t>I</a:t>
            </a:r>
            <a:r>
              <a:rPr lang="en-US" dirty="0" smtClean="0">
                <a:latin typeface="Arial Black"/>
                <a:cs typeface="Arial Black"/>
              </a:rPr>
              <a:t>f a small B</a:t>
            </a:r>
            <a:r>
              <a:rPr lang="en-US" baseline="30000" dirty="0" smtClean="0">
                <a:latin typeface="Arial Black"/>
                <a:cs typeface="Arial Black"/>
              </a:rPr>
              <a:t>0 </a:t>
            </a:r>
            <a:r>
              <a:rPr lang="en-US" dirty="0" smtClean="0">
                <a:latin typeface="Arial Black"/>
                <a:cs typeface="Arial Black"/>
              </a:rPr>
              <a:t>is</a:t>
            </a:r>
            <a:endParaRPr lang="en-US" baseline="30000" dirty="0" smtClean="0">
              <a:latin typeface="Arial Black"/>
              <a:cs typeface="Arial Black"/>
            </a:endParaRPr>
          </a:p>
          <a:p>
            <a:r>
              <a:rPr lang="en-US" dirty="0" smtClean="0">
                <a:latin typeface="Arial Black"/>
                <a:cs typeface="Arial Black"/>
              </a:rPr>
              <a:t>present today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201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59653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/>
                <a:cs typeface="Arial Black"/>
              </a:rPr>
              <a:t>I</a:t>
            </a:r>
            <a:r>
              <a:rPr lang="en-US" sz="2400" dirty="0" smtClean="0">
                <a:latin typeface="Arial Black"/>
                <a:cs typeface="Arial Black"/>
              </a:rPr>
              <a:t>f a small </a:t>
            </a:r>
            <a:r>
              <a:rPr lang="en-US" sz="2400" i="1" dirty="0" smtClean="0">
                <a:latin typeface="Arial Black"/>
                <a:cs typeface="Arial Black"/>
              </a:rPr>
              <a:t>B</a:t>
            </a:r>
            <a:r>
              <a:rPr lang="en-US" sz="2400" i="1" baseline="30000" dirty="0">
                <a:latin typeface="Apple Chancery"/>
                <a:cs typeface="Apple Chancery"/>
              </a:rPr>
              <a:t>a</a:t>
            </a:r>
            <a:r>
              <a:rPr lang="en-US" sz="2400" baseline="30000" dirty="0" smtClean="0">
                <a:latin typeface="Apple Chancery"/>
                <a:cs typeface="Apple Chancery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is</a:t>
            </a:r>
            <a:endParaRPr lang="en-US" sz="2400" baseline="30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present today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548680"/>
            <a:ext cx="5486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…will also affect </a:t>
            </a:r>
            <a:r>
              <a:rPr lang="en-US" sz="2400" b="1" dirty="0" err="1" smtClean="0">
                <a:solidFill>
                  <a:srgbClr val="FF0000"/>
                </a:solidFill>
              </a:rPr>
              <a:t>flavour</a:t>
            </a:r>
            <a:r>
              <a:rPr lang="en-US" sz="2400" b="1" dirty="0" smtClean="0">
                <a:solidFill>
                  <a:srgbClr val="FF0000"/>
                </a:solidFill>
              </a:rPr>
              <a:t> oscillations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17907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916832"/>
            <a:ext cx="2748060" cy="792088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844824"/>
            <a:ext cx="3578088" cy="1008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2613" y="107340"/>
            <a:ext cx="38238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Sinha</a:t>
            </a:r>
            <a:r>
              <a:rPr lang="en-US" b="1" dirty="0" smtClean="0"/>
              <a:t>, </a:t>
            </a:r>
            <a:r>
              <a:rPr lang="en-US" b="1" dirty="0" err="1" smtClean="0"/>
              <a:t>Mukhopadhyay</a:t>
            </a:r>
            <a:r>
              <a:rPr lang="en-US" b="1" dirty="0" smtClean="0"/>
              <a:t>, 0704.2593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268760"/>
            <a:ext cx="275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halkboard"/>
                <a:cs typeface="Chalkboard"/>
              </a:rPr>
              <a:t>2-flavour toy example</a:t>
            </a:r>
            <a:endParaRPr lang="en-US" sz="20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924944"/>
            <a:ext cx="796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neutrino-antineutrino mixing on top of </a:t>
            </a:r>
            <a:r>
              <a:rPr lang="en-US" sz="2400" b="1" dirty="0" err="1" smtClean="0">
                <a:solidFill>
                  <a:srgbClr val="FF0000"/>
                </a:solidFill>
              </a:rPr>
              <a:t>flavour</a:t>
            </a:r>
            <a:r>
              <a:rPr lang="en-US" sz="2400" b="1" dirty="0" smtClean="0">
                <a:solidFill>
                  <a:srgbClr val="FF0000"/>
                </a:solidFill>
              </a:rPr>
              <a:t> mixing 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67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FLAVOUR OSCILALTIONS IN THE PRESENCE OF GRAVITY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3352800" cy="162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221088"/>
            <a:ext cx="2168687" cy="639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149080"/>
            <a:ext cx="173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OSCILLATION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LENGTH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3975100" cy="87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62068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Black"/>
                <a:cs typeface="Arial Black"/>
              </a:rPr>
              <a:t>2 SETS OF FLAVOUR EIGENSTATES</a:t>
            </a:r>
            <a:endParaRPr lang="en-US" sz="1400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933" y="980728"/>
            <a:ext cx="43434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2247528"/>
            <a:ext cx="33909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2996952"/>
            <a:ext cx="29845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4005064"/>
            <a:ext cx="236220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5229200"/>
            <a:ext cx="3378200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936" y="5157192"/>
            <a:ext cx="3060700" cy="59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1800" y="5661248"/>
            <a:ext cx="4419600" cy="1016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1520" y="2060848"/>
            <a:ext cx="3816424" cy="194421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04048" y="2060848"/>
            <a:ext cx="3816424" cy="194421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FLAVOUR OSCILALTIONS IN THE PRESENCE OF GRAVITY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3352800" cy="162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221088"/>
            <a:ext cx="2168687" cy="639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149080"/>
            <a:ext cx="1731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OSCILLATION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LENGTH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3975100" cy="87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62068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Arial Black"/>
                <a:cs typeface="Arial Black"/>
              </a:rPr>
              <a:t>2 SETS OF FLAVOUR EIGENSTATES</a:t>
            </a:r>
            <a:endParaRPr lang="en-US" sz="1400" b="1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933" y="980728"/>
            <a:ext cx="434340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2247528"/>
            <a:ext cx="33909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2996952"/>
            <a:ext cx="29845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4005064"/>
            <a:ext cx="2362200" cy="876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5229200"/>
            <a:ext cx="3378200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5936" y="5157192"/>
            <a:ext cx="3060700" cy="596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1800" y="5661248"/>
            <a:ext cx="4419600" cy="1016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1520" y="2060848"/>
            <a:ext cx="3816424" cy="194421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04048" y="2060848"/>
            <a:ext cx="3816424" cy="194421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300260">
            <a:off x="377318" y="2645679"/>
            <a:ext cx="8020144" cy="1384995"/>
          </a:xfrm>
          <a:prstGeom prst="rect">
            <a:avLst/>
          </a:prstGeom>
          <a:blipFill rotWithShape="1">
            <a:blip r:embed="rId12"/>
            <a:tile tx="0" ty="0" sx="100000" sy="100000" flip="none" algn="tl"/>
          </a:blipFill>
          <a:ln w="4762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STRINGENT CONSTRAINTS TODAY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DUE TO NON-OBSERVATION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NEUTRINO/ANTINEUTRINO OSCILLATIONS? </a:t>
            </a:r>
            <a:endParaRPr lang="en-US" sz="2800" b="1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16555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72816"/>
            <a:ext cx="7900247" cy="286232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NB</a:t>
            </a:r>
            <a:r>
              <a:rPr lang="en-US" sz="6000" dirty="0" err="1" smtClean="0">
                <a:latin typeface="Chalkduster"/>
                <a:cs typeface="Chalkduster"/>
              </a:rPr>
              <a:t>:Some</a:t>
            </a:r>
            <a:r>
              <a:rPr lang="en-US" sz="6000" dirty="0" smtClean="0">
                <a:latin typeface="Chalkduster"/>
                <a:cs typeface="Chalkduster"/>
              </a:rPr>
              <a:t> Remarks </a:t>
            </a:r>
          </a:p>
          <a:p>
            <a:r>
              <a:rPr lang="en-US" sz="6000" dirty="0" smtClean="0">
                <a:latin typeface="Chalkduster"/>
                <a:cs typeface="Chalkduster"/>
              </a:rPr>
              <a:t>on Right-Handed</a:t>
            </a:r>
          </a:p>
          <a:p>
            <a:r>
              <a:rPr lang="en-US" sz="6000" dirty="0" smtClean="0">
                <a:latin typeface="Chalkduster"/>
                <a:cs typeface="Chalkduster"/>
              </a:rPr>
              <a:t>Neutrinos &amp; CMB </a:t>
            </a:r>
            <a:endParaRPr lang="en-US" sz="6000" dirty="0">
              <a:latin typeface="Chalkduster"/>
              <a:cs typeface="Chalkduster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8680"/>
            <a:ext cx="1439863" cy="1271588"/>
          </a:xfrm>
          <a:prstGeom prst="rect">
            <a:avLst/>
          </a:prstGeom>
          <a:noFill/>
          <a:ln>
            <a:noFill/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42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2555875" y="2133600"/>
            <a:ext cx="360363" cy="790575"/>
          </a:xfrm>
          <a:prstGeom prst="downArrow">
            <a:avLst>
              <a:gd name="adj1" fmla="val 50000"/>
              <a:gd name="adj2" fmla="val 548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032000" y="3016250"/>
            <a:ext cx="2089150" cy="915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cs typeface="Arial" charset="0"/>
              </a:rPr>
              <a:t>Right-handed</a:t>
            </a:r>
          </a:p>
          <a:p>
            <a:pPr>
              <a:defRPr/>
            </a:pPr>
            <a:r>
              <a:rPr lang="en-GB" dirty="0">
                <a:cs typeface="Arial" charset="0"/>
              </a:rPr>
              <a:t>Massive </a:t>
            </a:r>
            <a:r>
              <a:rPr lang="en-GB" b="1" dirty="0" err="1">
                <a:cs typeface="Arial" charset="0"/>
              </a:rPr>
              <a:t>Majorana</a:t>
            </a:r>
            <a:endParaRPr lang="en-GB" b="1" dirty="0">
              <a:cs typeface="Arial" charset="0"/>
            </a:endParaRPr>
          </a:p>
          <a:p>
            <a:pPr>
              <a:defRPr/>
            </a:pPr>
            <a:r>
              <a:rPr lang="en-GB" dirty="0" smtClean="0">
                <a:cs typeface="Arial" charset="0"/>
              </a:rPr>
              <a:t>neutrinos</a:t>
            </a:r>
            <a:r>
              <a:rPr lang="en-GB" i="1" dirty="0" smtClean="0">
                <a:cs typeface="Arial" charset="0"/>
              </a:rPr>
              <a:t> I=1,…N</a:t>
            </a:r>
            <a:endParaRPr lang="en-GB" dirty="0">
              <a:cs typeface="Arial" charset="0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859338" y="2133600"/>
            <a:ext cx="360362" cy="790575"/>
          </a:xfrm>
          <a:prstGeom prst="downArrow">
            <a:avLst>
              <a:gd name="adj1" fmla="val 50000"/>
              <a:gd name="adj2" fmla="val 548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479925" y="3016250"/>
            <a:ext cx="9969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Arial" charset="0"/>
              </a:rPr>
              <a:t>Leptons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2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09570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41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809576"/>
            <a:ext cx="8890000" cy="500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493" y="849486"/>
            <a:ext cx="8912003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Warm Dark Matter (WDM) Universe may solve puzzle of </a:t>
            </a:r>
            <a:r>
              <a:rPr lang="en-US" dirty="0" err="1" smtClean="0"/>
              <a:t>Satelite</a:t>
            </a:r>
            <a:r>
              <a:rPr lang="en-US" dirty="0" smtClean="0"/>
              <a:t> Galaxies </a:t>
            </a:r>
          </a:p>
          <a:p>
            <a:r>
              <a:rPr lang="en-US" dirty="0" smtClean="0"/>
              <a:t>to Milky Way whose properties are incompatible with Cold Dark Matter  (CDM) Model :</a:t>
            </a:r>
          </a:p>
          <a:p>
            <a:r>
              <a:rPr lang="en-US" dirty="0" err="1" smtClean="0"/>
              <a:t>Satelite</a:t>
            </a:r>
            <a:r>
              <a:rPr lang="en-US" dirty="0" smtClean="0"/>
              <a:t> internal dynamics and structure formation </a:t>
            </a:r>
            <a:r>
              <a:rPr lang="en-US" b="1" i="1" dirty="0" smtClean="0">
                <a:solidFill>
                  <a:srgbClr val="FF0000"/>
                </a:solidFill>
              </a:rPr>
              <a:t>inexplicable</a:t>
            </a:r>
            <a:r>
              <a:rPr lang="en-US" dirty="0" smtClean="0"/>
              <a:t> by CDM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936104" cy="826703"/>
          </a:xfrm>
          <a:prstGeom prst="rect">
            <a:avLst/>
          </a:prstGeom>
          <a:noFill/>
          <a:ln>
            <a:noFill/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916832"/>
            <a:ext cx="4453150" cy="369332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Lovell, Eke, </a:t>
            </a:r>
            <a:r>
              <a:rPr lang="en-US" dirty="0" err="1" smtClean="0"/>
              <a:t>Frenk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dirty="0" err="1" smtClean="0"/>
              <a:t>arXiv</a:t>
            </a:r>
            <a:r>
              <a:rPr lang="en-US" dirty="0" smtClean="0"/>
              <a:t>: 1104.2929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6632"/>
            <a:ext cx="6532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Further Evidence in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fvour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of Warm Dark Matter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&amp; Structure Formation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66959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620713"/>
            <a:ext cx="3348038" cy="302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0" y="620713"/>
            <a:ext cx="3348038" cy="302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228184" y="1844824"/>
            <a:ext cx="2519933" cy="864096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0232" y="13407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PLANCK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0847"/>
            <a:ext cx="2044652" cy="544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6216" y="2780928"/>
            <a:ext cx="192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PLANCK + BAO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04309"/>
            <a:ext cx="2194644" cy="584731"/>
          </a:xfrm>
          <a:prstGeom prst="rect">
            <a:avLst/>
          </a:prstGeom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156176" y="3068960"/>
            <a:ext cx="2736304" cy="864096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36912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PLANCK + </a:t>
            </a:r>
            <a:r>
              <a:rPr lang="en-US" b="1" dirty="0" smtClean="0"/>
              <a:t>WMAP+ BAO +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high-multiple CMB 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23364"/>
            <a:ext cx="6447235" cy="369332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PLANCK SATELLITE RESULTS ON STERILE NEUTRINOS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7690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number of excited neutrino species contributing to </a:t>
            </a:r>
          </a:p>
          <a:p>
            <a:r>
              <a:rPr lang="en-US" dirty="0" smtClean="0"/>
              <a:t>radiation content of the Universe as measured by CMB data within </a:t>
            </a:r>
            <a:r>
              <a:rPr lang="el-GR" dirty="0" smtClean="0"/>
              <a:t>Λ</a:t>
            </a:r>
            <a:r>
              <a:rPr lang="en-GB" dirty="0" smtClean="0"/>
              <a:t>CDM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952328" cy="36168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67" y="2819277"/>
            <a:ext cx="3891425" cy="321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1960" y="3645024"/>
            <a:ext cx="381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leaves room for almost an extra</a:t>
            </a:r>
          </a:p>
          <a:p>
            <a:r>
              <a:rPr lang="en-US" dirty="0" smtClean="0"/>
              <a:t> light neutrino species?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212976"/>
            <a:ext cx="14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68 % C.L.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4653136"/>
            <a:ext cx="2635457" cy="369332"/>
          </a:xfrm>
          <a:prstGeom prst="rect">
            <a:avLst/>
          </a:prstGeom>
          <a:solidFill>
            <a:srgbClr val="DBFF0F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Mirizzi</a:t>
            </a:r>
            <a:r>
              <a:rPr lang="en-US" b="1" dirty="0" smtClean="0"/>
              <a:t> </a:t>
            </a:r>
            <a:r>
              <a:rPr lang="en-US" b="1" i="1" dirty="0" smtClean="0"/>
              <a:t>et al. </a:t>
            </a:r>
            <a:r>
              <a:rPr lang="en-US" b="1" dirty="0" smtClean="0"/>
              <a:t>1303.5368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4581128"/>
            <a:ext cx="3732863" cy="1200329"/>
          </a:xfrm>
          <a:prstGeom prst="rect">
            <a:avLst/>
          </a:prstGeom>
          <a:solidFill>
            <a:srgbClr val="FFC42B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May be, with active-sterile mass </a:t>
            </a:r>
          </a:p>
          <a:p>
            <a:r>
              <a:rPr lang="en-US" dirty="0" smtClean="0"/>
              <a:t>squared splitting in the range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Δ</a:t>
            </a:r>
            <a:r>
              <a:rPr lang="en-GB" b="1" dirty="0" smtClean="0">
                <a:solidFill>
                  <a:srgbClr val="0000FF"/>
                </a:solidFill>
              </a:rPr>
              <a:t>m</a:t>
            </a:r>
            <a:r>
              <a:rPr lang="en-GB" b="1" baseline="30000" dirty="0" smtClean="0">
                <a:solidFill>
                  <a:srgbClr val="0000FF"/>
                </a:solidFill>
              </a:rPr>
              <a:t>2</a:t>
            </a:r>
            <a:r>
              <a:rPr lang="en-GB" b="1" baseline="-25000" dirty="0">
                <a:solidFill>
                  <a:srgbClr val="0000FF"/>
                </a:solidFill>
              </a:rPr>
              <a:t>i</a:t>
            </a:r>
            <a:r>
              <a:rPr lang="el-GR" b="1" baseline="-25000" dirty="0" smtClean="0">
                <a:solidFill>
                  <a:srgbClr val="0000FF"/>
                </a:solidFill>
              </a:rPr>
              <a:t>4</a:t>
            </a:r>
            <a:r>
              <a:rPr lang="el-GR" b="1" dirty="0" smtClean="0">
                <a:solidFill>
                  <a:srgbClr val="0000FF"/>
                </a:solidFill>
              </a:rPr>
              <a:t> </a:t>
            </a:r>
            <a:r>
              <a:rPr lang="en-GB" b="1" dirty="0" smtClean="0">
                <a:solidFill>
                  <a:srgbClr val="0000FF"/>
                </a:solidFill>
              </a:rPr>
              <a:t>= </a:t>
            </a:r>
            <a:r>
              <a:rPr lang="en-US" b="1" dirty="0" smtClean="0">
                <a:solidFill>
                  <a:srgbClr val="0000FF"/>
                </a:solidFill>
              </a:rPr>
              <a:t> (10</a:t>
            </a:r>
            <a:r>
              <a:rPr lang="en-US" b="1" baseline="30000" dirty="0" smtClean="0">
                <a:solidFill>
                  <a:srgbClr val="0000FF"/>
                </a:solidFill>
              </a:rPr>
              <a:t>-5 </a:t>
            </a:r>
            <a:r>
              <a:rPr lang="en-US" b="1" dirty="0" smtClean="0">
                <a:solidFill>
                  <a:srgbClr val="0000FF"/>
                </a:solidFill>
              </a:rPr>
              <a:t>– 10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) eV</a:t>
            </a:r>
            <a:r>
              <a:rPr lang="en-US" b="1" baseline="30000" dirty="0" smtClean="0">
                <a:solidFill>
                  <a:srgbClr val="0000FF"/>
                </a:solidFill>
              </a:rPr>
              <a:t>2 </a:t>
            </a:r>
            <a:r>
              <a:rPr lang="en-US" dirty="0" smtClean="0"/>
              <a:t>and </a:t>
            </a:r>
            <a:endParaRPr lang="el-GR" dirty="0" smtClean="0"/>
          </a:p>
          <a:p>
            <a:r>
              <a:rPr lang="en-US" dirty="0" smtClean="0"/>
              <a:t>active/sterile</a:t>
            </a:r>
            <a:r>
              <a:rPr lang="el-GR" dirty="0" smtClean="0"/>
              <a:t> </a:t>
            </a:r>
            <a:r>
              <a:rPr lang="en-US" dirty="0" smtClean="0"/>
              <a:t>mixing </a:t>
            </a:r>
            <a:r>
              <a:rPr lang="en-US" b="1" dirty="0" smtClean="0">
                <a:solidFill>
                  <a:srgbClr val="FF0000"/>
                </a:solidFill>
              </a:rPr>
              <a:t>sin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l-GR" b="1" dirty="0" smtClean="0">
                <a:solidFill>
                  <a:srgbClr val="FF0000"/>
                </a:solidFill>
              </a:rPr>
              <a:t>θ</a:t>
            </a:r>
            <a:r>
              <a:rPr lang="en-GB" b="1" baseline="-25000" dirty="0">
                <a:solidFill>
                  <a:srgbClr val="FF0000"/>
                </a:solidFill>
              </a:rPr>
              <a:t>i</a:t>
            </a:r>
            <a:r>
              <a:rPr lang="el-GR" b="1" baseline="-25000" dirty="0" smtClean="0">
                <a:solidFill>
                  <a:srgbClr val="FF0000"/>
                </a:solidFill>
              </a:rPr>
              <a:t>4</a:t>
            </a:r>
            <a:r>
              <a:rPr lang="el-GR" b="1" dirty="0" smtClean="0">
                <a:solidFill>
                  <a:srgbClr val="FF0000"/>
                </a:solidFill>
              </a:rPr>
              <a:t> &lt; 10</a:t>
            </a:r>
            <a:r>
              <a:rPr lang="el-GR" b="1" baseline="30000" dirty="0" smtClean="0">
                <a:solidFill>
                  <a:srgbClr val="FF0000"/>
                </a:solidFill>
              </a:rPr>
              <a:t>-2.</a:t>
            </a:r>
            <a:r>
              <a:rPr lang="el-GR" baseline="30000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9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43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…Subtle connection of N</a:t>
            </a:r>
            <a:r>
              <a:rPr lang="en-US" baseline="-25000" dirty="0" smtClean="0"/>
              <a:t>eff</a:t>
            </a:r>
            <a:r>
              <a:rPr lang="en-US" dirty="0" smtClean="0"/>
              <a:t> to real number of active plus </a:t>
            </a:r>
            <a:r>
              <a:rPr lang="en-US" b="1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/>
              <a:t> sterile neutrinos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19508"/>
            <a:ext cx="868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warm (</a:t>
            </a:r>
            <a:r>
              <a:rPr lang="en-US" b="1" dirty="0" err="1" smtClean="0">
                <a:solidFill>
                  <a:srgbClr val="FF0000"/>
                </a:solidFill>
              </a:rPr>
              <a:t>keV</a:t>
            </a:r>
            <a:r>
              <a:rPr lang="en-US" dirty="0" smtClean="0"/>
              <a:t>) dark matter sterile neutrino contributes to N</a:t>
            </a:r>
            <a:r>
              <a:rPr lang="en-US" baseline="-25000" dirty="0" smtClean="0"/>
              <a:t>eff </a:t>
            </a:r>
            <a:r>
              <a:rPr lang="en-US" dirty="0" smtClean="0"/>
              <a:t>at recombination (</a:t>
            </a:r>
            <a:r>
              <a:rPr lang="en-US" dirty="0" err="1" smtClean="0"/>
              <a:t>rc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132856"/>
            <a:ext cx="3866232" cy="911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573016"/>
            <a:ext cx="711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z=1094 (redshift of </a:t>
            </a:r>
            <a:r>
              <a:rPr lang="en-US" dirty="0" err="1" smtClean="0"/>
              <a:t>rc</a:t>
            </a:r>
            <a:r>
              <a:rPr lang="en-US" dirty="0" smtClean="0"/>
              <a:t>), one can estimate for, e.g. standard model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443" y="4111228"/>
            <a:ext cx="3119357" cy="613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797152"/>
            <a:ext cx="375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too small to be detected by CMB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555" y="5325015"/>
            <a:ext cx="8734933" cy="1200329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b="1" dirty="0" smtClean="0"/>
              <a:t>Since (see previous slide) one sterile (</a:t>
            </a:r>
            <a:r>
              <a:rPr lang="en-US" b="1" dirty="0" err="1" smtClean="0"/>
              <a:t>Majorana</a:t>
            </a:r>
            <a:r>
              <a:rPr lang="en-US" b="1" dirty="0" smtClean="0"/>
              <a:t>) neutrino up to a few </a:t>
            </a:r>
            <a:r>
              <a:rPr lang="en-US" b="1" dirty="0" err="1" smtClean="0"/>
              <a:t>eV</a:t>
            </a:r>
            <a:r>
              <a:rPr lang="en-US" b="1" dirty="0" smtClean="0"/>
              <a:t> mass</a:t>
            </a:r>
          </a:p>
          <a:p>
            <a:r>
              <a:rPr lang="en-US" b="1" dirty="0" smtClean="0"/>
              <a:t> range is compatible with Planck </a:t>
            </a:r>
            <a:r>
              <a:rPr lang="en-US" b="1" dirty="0" smtClean="0">
                <a:sym typeface="Wingdings"/>
              </a:rPr>
              <a:t> important, since, in view of the above, </a:t>
            </a:r>
          </a:p>
          <a:p>
            <a:r>
              <a:rPr lang="en-US" b="1" dirty="0" smtClean="0">
                <a:sym typeface="Wingdings"/>
              </a:rPr>
              <a:t>this may imply also the existence of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keV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sterile neutrinos</a:t>
            </a:r>
          </a:p>
          <a:p>
            <a:r>
              <a:rPr lang="en-US" b="1" dirty="0" smtClean="0">
                <a:sym typeface="Wingdings"/>
              </a:rPr>
              <a:t>playing the role of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dark matter </a:t>
            </a:r>
            <a:r>
              <a:rPr lang="en-US" b="1" dirty="0" smtClean="0">
                <a:sym typeface="Wingdings"/>
              </a:rPr>
              <a:t> as in the </a:t>
            </a:r>
            <a:r>
              <a:rPr lang="el-GR" b="1" dirty="0" smtClean="0">
                <a:sym typeface="Wingdings"/>
              </a:rPr>
              <a:t>ν</a:t>
            </a:r>
            <a:r>
              <a:rPr lang="en-GB" b="1" dirty="0" smtClean="0">
                <a:sym typeface="Wingdings"/>
              </a:rPr>
              <a:t>MSM extension of Standard Model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8505" y="260648"/>
            <a:ext cx="3341367" cy="369332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de Vega, Sanchez, 1304.0759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328" y="4064982"/>
            <a:ext cx="1440160" cy="1197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3068960"/>
            <a:ext cx="389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(entropy conservation requirements)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4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284538"/>
            <a:ext cx="1411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127625" y="301625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CC0000"/>
                </a:solidFill>
                <a:cs typeface="Arial" charset="0"/>
              </a:rPr>
              <a:t>Higgs scalar SU(2)</a:t>
            </a:r>
          </a:p>
          <a:p>
            <a:pPr>
              <a:defRPr/>
            </a:pPr>
            <a:r>
              <a:rPr lang="en-GB" b="1">
                <a:solidFill>
                  <a:srgbClr val="CC0000"/>
                </a:solidFill>
                <a:cs typeface="Arial" charset="0"/>
              </a:rPr>
              <a:t>Dual: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5580063" y="2133600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563938" y="2708275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Yukawa couplings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Matrix 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18716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427538" y="22050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427538" y="22050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563938" y="2708275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rgbClr val="0000FF"/>
                </a:solidFill>
                <a:cs typeface="Arial" charset="0"/>
              </a:rPr>
              <a:t>Yukawa couplings</a:t>
            </a:r>
          </a:p>
          <a:p>
            <a:pPr>
              <a:defRPr/>
            </a:pPr>
            <a:r>
              <a:rPr lang="en-GB" b="1">
                <a:solidFill>
                  <a:srgbClr val="0000FF"/>
                </a:solidFill>
                <a:cs typeface="Arial" charset="0"/>
              </a:rPr>
              <a:t>Matrix (N=3)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18716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71056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62404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659563" y="4005263"/>
            <a:ext cx="12509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Majorana </a:t>
            </a:r>
          </a:p>
          <a:p>
            <a:pPr>
              <a:defRPr/>
            </a:pPr>
            <a:r>
              <a:rPr lang="en-GB" b="1">
                <a:cs typeface="Arial" charset="0"/>
              </a:rPr>
              <a:t>phases</a:t>
            </a: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820896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50825" y="4797425"/>
            <a:ext cx="9080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Arial" charset="0"/>
              </a:rPr>
              <a:t>Mixing </a:t>
            </a:r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37288"/>
            <a:ext cx="461486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12" name="TextBox 2"/>
          <p:cNvSpPr txBox="1">
            <a:spLocks noChangeArrowheads="1"/>
          </p:cNvSpPr>
          <p:nvPr/>
        </p:nvSpPr>
        <p:spPr bwMode="auto">
          <a:xfrm>
            <a:off x="4868863" y="908050"/>
            <a:ext cx="427513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</a:t>
            </a:r>
          </a:p>
        </p:txBody>
      </p:sp>
      <p:pic>
        <p:nvPicPr>
          <p:cNvPr id="5121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51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563938" y="2708275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Yukawa couplings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Matrix (N=2 or 3 )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18716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427538" y="22050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460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636912"/>
            <a:ext cx="2390398" cy="923330"/>
          </a:xfrm>
          <a:prstGeom prst="rect">
            <a:avLst/>
          </a:prstGeom>
          <a:solidFill>
            <a:srgbClr val="F2E91D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ajorana</a:t>
            </a:r>
            <a:r>
              <a:rPr lang="en-US" dirty="0" smtClean="0"/>
              <a:t> masses</a:t>
            </a:r>
          </a:p>
          <a:p>
            <a:r>
              <a:rPr lang="en-US" dirty="0" smtClean="0"/>
              <a:t>to (2 or 3) active </a:t>
            </a:r>
          </a:p>
          <a:p>
            <a:r>
              <a:rPr lang="en-US" dirty="0" smtClean="0"/>
              <a:t>neutrinos</a:t>
            </a:r>
            <a:r>
              <a:rPr lang="en-US" dirty="0"/>
              <a:t> </a:t>
            </a:r>
            <a:r>
              <a:rPr lang="en-US" dirty="0" smtClean="0"/>
              <a:t>via </a:t>
            </a:r>
            <a:r>
              <a:rPr lang="en-US" b="1" i="1" dirty="0" smtClean="0">
                <a:solidFill>
                  <a:srgbClr val="FF0000"/>
                </a:solidFill>
              </a:rPr>
              <a:t>seesaw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2771800" y="2852936"/>
            <a:ext cx="792088" cy="360040"/>
          </a:xfrm>
          <a:prstGeom prst="lef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789040"/>
            <a:ext cx="2808312" cy="2859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008" y="3934797"/>
            <a:ext cx="38836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Black"/>
                <a:cs typeface="Arial Black"/>
              </a:rPr>
              <a:t>NB:</a:t>
            </a:r>
            <a:r>
              <a:rPr lang="en-US" dirty="0" smtClean="0"/>
              <a:t> Upon </a:t>
            </a:r>
            <a:r>
              <a:rPr lang="en-US" dirty="0" err="1" smtClean="0"/>
              <a:t>Symm</a:t>
            </a:r>
            <a:r>
              <a:rPr lang="en-GB" dirty="0"/>
              <a:t>e</a:t>
            </a:r>
            <a:r>
              <a:rPr lang="en-US" dirty="0" smtClean="0"/>
              <a:t>try Breaking</a:t>
            </a:r>
          </a:p>
          <a:p>
            <a:r>
              <a:rPr lang="en-US" dirty="0"/>
              <a:t> </a:t>
            </a:r>
            <a:r>
              <a:rPr lang="en-US" dirty="0" smtClean="0"/>
              <a:t>      &lt;</a:t>
            </a:r>
            <a:r>
              <a:rPr lang="el-GR" dirty="0" smtClean="0"/>
              <a:t>Φ&gt; </a:t>
            </a:r>
            <a:r>
              <a:rPr lang="en-GB" dirty="0" smtClean="0"/>
              <a:t>= v </a:t>
            </a:r>
            <a:r>
              <a:rPr lang="el-GR" dirty="0" smtClean="0"/>
              <a:t>≠ 0 </a:t>
            </a:r>
            <a:r>
              <a:rPr lang="el-GR" dirty="0" smtClean="0">
                <a:sym typeface="Wingdings"/>
              </a:rPr>
              <a:t> </a:t>
            </a:r>
            <a:r>
              <a:rPr lang="en-GB" dirty="0" smtClean="0">
                <a:sym typeface="Wingdings"/>
              </a:rPr>
              <a:t>Dirac mass term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5652120" y="2060848"/>
            <a:ext cx="288032" cy="184250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76238" y="2944813"/>
            <a:ext cx="42608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Arial" charset="0"/>
              </a:rPr>
              <a:t>Light Neutrino Masses through see saw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3038475" cy="965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1512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372225" y="2636838"/>
            <a:ext cx="2698801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cs typeface="Arial" charset="0"/>
              </a:rPr>
              <a:t>Minkowski</a:t>
            </a:r>
            <a:r>
              <a:rPr lang="en-GB" b="1" dirty="0" err="1" smtClean="0">
                <a:cs typeface="Arial" charset="0"/>
              </a:rPr>
              <a:t>,Yanagida</a:t>
            </a:r>
            <a:r>
              <a:rPr lang="en-GB" b="1" dirty="0">
                <a:cs typeface="Arial" charset="0"/>
              </a:rPr>
              <a:t>, </a:t>
            </a:r>
          </a:p>
          <a:p>
            <a:pPr>
              <a:defRPr/>
            </a:pPr>
            <a:r>
              <a:rPr lang="en-GB" b="1" dirty="0" err="1">
                <a:cs typeface="Arial" charset="0"/>
              </a:rPr>
              <a:t>Mohapatra</a:t>
            </a:r>
            <a:r>
              <a:rPr lang="en-GB" b="1" dirty="0">
                <a:cs typeface="Arial" charset="0"/>
              </a:rPr>
              <a:t>, </a:t>
            </a:r>
            <a:r>
              <a:rPr lang="en-GB" b="1" dirty="0" err="1" smtClean="0">
                <a:cs typeface="Arial" charset="0"/>
              </a:rPr>
              <a:t>Senjanovic</a:t>
            </a:r>
            <a:endParaRPr lang="en-GB" b="1" dirty="0" smtClean="0">
              <a:cs typeface="Arial" charset="0"/>
            </a:endParaRPr>
          </a:p>
          <a:p>
            <a:pPr>
              <a:defRPr/>
            </a:pPr>
            <a:r>
              <a:rPr lang="en-GB" b="1" dirty="0" err="1" smtClean="0">
                <a:cs typeface="Arial" charset="0"/>
              </a:rPr>
              <a:t>Sechter</a:t>
            </a:r>
            <a:r>
              <a:rPr lang="en-GB" b="1" dirty="0" smtClean="0">
                <a:cs typeface="Arial" charset="0"/>
              </a:rPr>
              <a:t>, Valle …</a:t>
            </a:r>
            <a:endParaRPr lang="en-GB" b="1" dirty="0">
              <a:cs typeface="Arial" charset="0"/>
            </a:endParaRPr>
          </a:p>
        </p:txBody>
      </p:sp>
      <p:pic>
        <p:nvPicPr>
          <p:cNvPr id="44043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1943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5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36004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280" y="3861048"/>
            <a:ext cx="1747538" cy="177940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76238" y="2944813"/>
            <a:ext cx="42608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>
                <a:cs typeface="Arial" charset="0"/>
              </a:rPr>
              <a:t>Light Neutrino Masses through see saw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9000"/>
            <a:ext cx="3038475" cy="965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15128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372225" y="2636838"/>
            <a:ext cx="2698801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cs typeface="Arial" charset="0"/>
              </a:rPr>
              <a:t>Minkowski</a:t>
            </a:r>
            <a:r>
              <a:rPr lang="en-GB" b="1" dirty="0" err="1" smtClean="0">
                <a:cs typeface="Arial" charset="0"/>
              </a:rPr>
              <a:t>,Yanagida</a:t>
            </a:r>
            <a:r>
              <a:rPr lang="en-GB" b="1" dirty="0">
                <a:cs typeface="Arial" charset="0"/>
              </a:rPr>
              <a:t>, </a:t>
            </a:r>
          </a:p>
          <a:p>
            <a:pPr>
              <a:defRPr/>
            </a:pPr>
            <a:r>
              <a:rPr lang="en-GB" b="1" dirty="0" err="1">
                <a:cs typeface="Arial" charset="0"/>
              </a:rPr>
              <a:t>Mohapatra</a:t>
            </a:r>
            <a:r>
              <a:rPr lang="en-GB" b="1" dirty="0">
                <a:cs typeface="Arial" charset="0"/>
              </a:rPr>
              <a:t>, </a:t>
            </a:r>
            <a:r>
              <a:rPr lang="en-GB" b="1" dirty="0" err="1" smtClean="0">
                <a:cs typeface="Arial" charset="0"/>
              </a:rPr>
              <a:t>Senjanovic</a:t>
            </a:r>
            <a:endParaRPr lang="en-GB" b="1" dirty="0" smtClean="0">
              <a:cs typeface="Arial" charset="0"/>
            </a:endParaRPr>
          </a:p>
          <a:p>
            <a:pPr>
              <a:defRPr/>
            </a:pPr>
            <a:r>
              <a:rPr lang="en-GB" b="1" dirty="0" err="1" smtClean="0">
                <a:cs typeface="Arial" charset="0"/>
              </a:rPr>
              <a:t>Sechter</a:t>
            </a:r>
            <a:r>
              <a:rPr lang="en-GB" b="1" dirty="0" smtClean="0">
                <a:cs typeface="Arial" charset="0"/>
              </a:rPr>
              <a:t>, Valle …</a:t>
            </a:r>
            <a:endParaRPr lang="en-GB" b="1" dirty="0">
              <a:cs typeface="Arial" charset="0"/>
            </a:endParaRPr>
          </a:p>
        </p:txBody>
      </p:sp>
      <p:pic>
        <p:nvPicPr>
          <p:cNvPr id="44043" name="Picture 11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1943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45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36004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2280" y="3861048"/>
            <a:ext cx="1747538" cy="177940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940152" y="1412776"/>
            <a:ext cx="9144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9992" y="89337"/>
            <a:ext cx="4283968" cy="132343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halkduster"/>
                <a:cs typeface="Chalkduster"/>
              </a:rPr>
              <a:t>This talk</a:t>
            </a:r>
            <a:r>
              <a:rPr lang="en-US" sz="1600" dirty="0" smtClean="0">
                <a:latin typeface="Chalkduster"/>
                <a:cs typeface="Chalkduster"/>
              </a:rPr>
              <a:t>: fluctuations of</a:t>
            </a:r>
          </a:p>
          <a:p>
            <a:r>
              <a:rPr lang="en-US" sz="1600" dirty="0" err="1" smtClean="0">
                <a:latin typeface="Chalkduster"/>
                <a:cs typeface="Chalkduster"/>
              </a:rPr>
              <a:t>pseudoscalar</a:t>
            </a:r>
            <a:r>
              <a:rPr lang="en-US" sz="1600" dirty="0" smtClean="0">
                <a:latin typeface="Chalkduster"/>
                <a:cs typeface="Chalkduster"/>
              </a:rPr>
              <a:t>-induced torsion </a:t>
            </a:r>
            <a:r>
              <a:rPr lang="en-US" sz="1600" dirty="0" smtClean="0">
                <a:latin typeface="Chalkduster"/>
                <a:cs typeface="Chalkduster"/>
                <a:sym typeface="Wingdings"/>
              </a:rPr>
              <a:t> </a:t>
            </a:r>
            <a:r>
              <a:rPr lang="en-US" sz="1600" dirty="0" smtClean="0">
                <a:latin typeface="Chalkduster"/>
                <a:cs typeface="Chalkduster"/>
              </a:rPr>
              <a:t>dynamical mass </a:t>
            </a:r>
            <a:r>
              <a:rPr lang="en-US" sz="1600" b="1" i="1" dirty="0" smtClean="0">
                <a:latin typeface="Chalkduster"/>
                <a:cs typeface="Chalkduster"/>
              </a:rPr>
              <a:t>M</a:t>
            </a:r>
            <a:r>
              <a:rPr lang="en-US" sz="1600" b="1" i="1" baseline="-25000" dirty="0" smtClean="0">
                <a:latin typeface="Chalkduster"/>
                <a:cs typeface="Chalkduster"/>
              </a:rPr>
              <a:t>I </a:t>
            </a:r>
            <a:r>
              <a:rPr lang="en-US" sz="1600" b="1" i="1" dirty="0" smtClean="0">
                <a:latin typeface="+mj-lt"/>
                <a:cs typeface="Chalkduster"/>
              </a:rPr>
              <a:t> </a:t>
            </a:r>
            <a:r>
              <a:rPr lang="en-US" sz="1600" dirty="0" smtClean="0">
                <a:latin typeface="Chalkduster"/>
                <a:cs typeface="Chalkduster"/>
              </a:rPr>
              <a:t>generation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halkduster"/>
                <a:cs typeface="Chalkduster"/>
              </a:rPr>
              <a:t>+ background torsion </a:t>
            </a:r>
            <a:r>
              <a:rPr lang="en-US" sz="1600" dirty="0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 matter/antimatter asymmetry</a:t>
            </a:r>
            <a:endParaRPr lang="en-US" sz="16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9980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563938" y="2708275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Yukawa couplings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Matrix (N=2 or 3 )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18716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427538" y="22050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4005263"/>
            <a:ext cx="8208963" cy="646112"/>
          </a:xfrm>
          <a:prstGeom prst="rect">
            <a:avLst/>
          </a:prstGeom>
          <a:solidFill>
            <a:srgbClr val="8AF6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Model with 2 or 3 singlet fermions works well in reproducing Baryon Asymmetry and is consistent with Experimental Data on neutrino oscillations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75" y="5013325"/>
            <a:ext cx="8207375" cy="9239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Model with N=3 also works fine, and in fact it allows </a:t>
            </a:r>
            <a:r>
              <a:rPr lang="en-US" b="1" i="1" dirty="0">
                <a:solidFill>
                  <a:srgbClr val="FF0000"/>
                </a:solidFill>
              </a:rPr>
              <a:t>one</a:t>
            </a:r>
            <a:r>
              <a:rPr lang="en-US" dirty="0"/>
              <a:t> of the </a:t>
            </a:r>
            <a:r>
              <a:rPr lang="en-US" dirty="0" err="1"/>
              <a:t>Majorana</a:t>
            </a:r>
            <a:r>
              <a:rPr lang="en-US" dirty="0"/>
              <a:t> fermions  to almost </a:t>
            </a:r>
            <a:r>
              <a:rPr lang="en-US" b="1" i="1" dirty="0">
                <a:solidFill>
                  <a:srgbClr val="FF0000"/>
                </a:solidFill>
              </a:rPr>
              <a:t>decouple</a:t>
            </a:r>
            <a:r>
              <a:rPr lang="en-US" dirty="0"/>
              <a:t> from the rest of the SM fields, thus providing </a:t>
            </a:r>
          </a:p>
          <a:p>
            <a:pPr>
              <a:defRPr/>
            </a:pPr>
            <a:r>
              <a:rPr lang="en-US" dirty="0"/>
              <a:t>candidates for </a:t>
            </a:r>
            <a:r>
              <a:rPr lang="en-US" b="1" i="1" dirty="0">
                <a:solidFill>
                  <a:srgbClr val="FF0000"/>
                </a:solidFill>
              </a:rPr>
              <a:t>light</a:t>
            </a:r>
            <a:r>
              <a:rPr lang="en-US" dirty="0"/>
              <a:t> (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/>
              <a:t>region of mass) sterile neutrino </a:t>
            </a:r>
            <a:r>
              <a:rPr lang="en-US" b="1" i="1" dirty="0">
                <a:solidFill>
                  <a:srgbClr val="FF0000"/>
                </a:solidFill>
              </a:rPr>
              <a:t>Dark Matter.  </a:t>
            </a:r>
          </a:p>
        </p:txBody>
      </p:sp>
      <p:pic>
        <p:nvPicPr>
          <p:cNvPr id="460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771800" y="2852936"/>
            <a:ext cx="792088" cy="360040"/>
          </a:xfrm>
          <a:prstGeom prst="lef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65113" y="2420938"/>
            <a:ext cx="3299499" cy="1477328"/>
          </a:xfrm>
          <a:prstGeom prst="rect">
            <a:avLst/>
          </a:prstGeom>
          <a:solidFill>
            <a:srgbClr val="CCFFCC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From </a:t>
            </a:r>
            <a:r>
              <a:rPr lang="en-US" sz="1800" b="1" dirty="0"/>
              <a:t>Constraints </a:t>
            </a:r>
          </a:p>
          <a:p>
            <a:pPr eaLnBrk="1" hangingPunct="1"/>
            <a:r>
              <a:rPr lang="en-US" sz="1800" b="1" dirty="0"/>
              <a:t>(compiled </a:t>
            </a:r>
            <a:r>
              <a:rPr lang="el-GR" sz="1800" b="1" dirty="0"/>
              <a:t>ν</a:t>
            </a:r>
            <a:r>
              <a:rPr lang="en-GB" sz="1800" b="1" dirty="0"/>
              <a:t> oscillation data) </a:t>
            </a:r>
          </a:p>
          <a:p>
            <a:pPr eaLnBrk="1" hangingPunct="1"/>
            <a:r>
              <a:rPr lang="en-US" sz="1800" b="1" dirty="0"/>
              <a:t>on (light) sterile </a:t>
            </a:r>
            <a:r>
              <a:rPr lang="en-US" sz="1800" b="1" dirty="0" smtClean="0"/>
              <a:t>neutrinos</a:t>
            </a:r>
            <a:r>
              <a:rPr lang="en-US" sz="1800" dirty="0" smtClean="0"/>
              <a:t>:</a:t>
            </a:r>
            <a:endParaRPr lang="en-US" sz="1800" dirty="0"/>
          </a:p>
          <a:p>
            <a:pPr eaLnBrk="1" hangingPunct="1"/>
            <a:r>
              <a:rPr lang="en-US" sz="1800" b="1" i="1" dirty="0" err="1">
                <a:solidFill>
                  <a:srgbClr val="FF0000"/>
                </a:solidFill>
              </a:rPr>
              <a:t>Giunti</a:t>
            </a:r>
            <a:r>
              <a:rPr lang="en-US" sz="1800" b="1" i="1" dirty="0">
                <a:solidFill>
                  <a:srgbClr val="FF0000"/>
                </a:solidFill>
              </a:rPr>
              <a:t>, Hernandez </a:t>
            </a:r>
            <a:r>
              <a:rPr lang="en-US" sz="1800" b="1" i="1" dirty="0" smtClean="0">
                <a:solidFill>
                  <a:srgbClr val="FF0000"/>
                </a:solidFill>
              </a:rPr>
              <a:t>...</a:t>
            </a:r>
            <a:endParaRPr lang="en-US" sz="1800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0000FF"/>
                </a:solidFill>
              </a:rPr>
              <a:t>N=1</a:t>
            </a:r>
            <a:r>
              <a:rPr lang="en-US" sz="1800" b="1" i="1" dirty="0">
                <a:solidFill>
                  <a:srgbClr val="0000FF"/>
                </a:solidFill>
              </a:rPr>
              <a:t> excluded by data </a:t>
            </a:r>
          </a:p>
        </p:txBody>
      </p:sp>
    </p:spTree>
    <p:extLst>
      <p:ext uri="{BB962C8B-B14F-4D97-AF65-F5344CB8AC3E}">
        <p14:creationId xmlns:p14="http://schemas.microsoft.com/office/powerpoint/2010/main" val="109586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4228"/>
            <a:ext cx="3302000" cy="4406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4581128"/>
            <a:ext cx="7056784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116632"/>
            <a:ext cx="490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F. Chopin, </a:t>
            </a:r>
            <a:r>
              <a:rPr lang="en-US" b="1" dirty="0" err="1" smtClean="0">
                <a:solidFill>
                  <a:srgbClr val="FF0000"/>
                </a:solidFill>
              </a:rPr>
              <a:t>Mazurca</a:t>
            </a:r>
            <a:r>
              <a:rPr lang="en-US" b="1" dirty="0" smtClean="0">
                <a:solidFill>
                  <a:srgbClr val="FF0000"/>
                </a:solidFill>
              </a:rPr>
              <a:t> in C Major, Op. 56, No 2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2448" y="221182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…. </a:t>
            </a:r>
            <a:r>
              <a:rPr lang="en-US" dirty="0" smtClean="0"/>
              <a:t>The </a:t>
            </a:r>
            <a:r>
              <a:rPr lang="en-US" b="1" i="1" dirty="0">
                <a:solidFill>
                  <a:srgbClr val="3366FF"/>
                </a:solidFill>
              </a:rPr>
              <a:t>two melodies </a:t>
            </a:r>
            <a:r>
              <a:rPr lang="en-US" dirty="0"/>
              <a:t>complement each other perfectly. In their immediate wake,</a:t>
            </a:r>
          </a:p>
          <a:p>
            <a:r>
              <a:rPr lang="en-US" dirty="0" smtClean="0"/>
              <a:t>Chopin </a:t>
            </a:r>
            <a:r>
              <a:rPr lang="en-US" dirty="0"/>
              <a:t>introduces a </a:t>
            </a:r>
            <a:r>
              <a:rPr lang="en-US" b="1" i="1" dirty="0">
                <a:solidFill>
                  <a:srgbClr val="FF0000"/>
                </a:solidFill>
              </a:rPr>
              <a:t>scalar melody</a:t>
            </a:r>
            <a:r>
              <a:rPr lang="en-US" dirty="0"/>
              <a:t>, given in the form of a canon, which functions here almost like a ‘</a:t>
            </a:r>
            <a:r>
              <a:rPr lang="en-US" b="1" i="1" dirty="0">
                <a:solidFill>
                  <a:srgbClr val="008000"/>
                </a:solidFill>
              </a:rPr>
              <a:t>foreign body</a:t>
            </a:r>
            <a:r>
              <a:rPr lang="en-US" dirty="0"/>
              <a:t>’. But that is, of course, merely a first impression. Its real function is to allow the closing return of the rhythms of the initial mazurka to sound like deliverance.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6372036"/>
            <a:ext cx="6984776" cy="369332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en.chopin.nifc.pl</a:t>
            </a:r>
            <a:r>
              <a:rPr lang="en-US" dirty="0"/>
              <a:t>/</a:t>
            </a:r>
            <a:r>
              <a:rPr lang="en-US" dirty="0" err="1"/>
              <a:t>chopin</a:t>
            </a:r>
            <a:r>
              <a:rPr lang="en-US" dirty="0"/>
              <a:t>/composition/detail/id/249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64" y="4581128"/>
            <a:ext cx="1270000" cy="133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5936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middle section is filled with </a:t>
            </a:r>
            <a:r>
              <a:rPr lang="en-US" b="1" i="1" dirty="0">
                <a:solidFill>
                  <a:srgbClr val="0000FF"/>
                </a:solidFill>
              </a:rPr>
              <a:t>two kinds of </a:t>
            </a:r>
            <a:r>
              <a:rPr lang="en-US" b="1" i="1" dirty="0" err="1">
                <a:solidFill>
                  <a:srgbClr val="0000FF"/>
                </a:solidFill>
              </a:rPr>
              <a:t>kujawiak</a:t>
            </a:r>
            <a:r>
              <a:rPr lang="en-US" b="1" i="1" dirty="0">
                <a:solidFill>
                  <a:srgbClr val="0000FF"/>
                </a:solidFill>
              </a:rPr>
              <a:t>.</a:t>
            </a:r>
            <a:r>
              <a:rPr lang="en-US" dirty="0"/>
              <a:t> In the first, a simple melody cast into the bass seems to sound with a male voice. In the second, subtly embellished, one hears a ‘female’ </a:t>
            </a:r>
            <a:r>
              <a:rPr lang="en-US" dirty="0" smtClean="0"/>
              <a:t>voice…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563938" y="2708275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Yukawa couplings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Matrix (N=2 or 3 )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18716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427538" y="22050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4005263"/>
            <a:ext cx="8208963" cy="646112"/>
          </a:xfrm>
          <a:prstGeom prst="rect">
            <a:avLst/>
          </a:prstGeom>
          <a:solidFill>
            <a:srgbClr val="8AF6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Model with 2 or 3 singlet fermions works well in reproducing Baryon Asymmetry and is consistent with Experimental Data on neutrino oscillations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775" y="5013325"/>
            <a:ext cx="8207375" cy="92392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Model with N=3 also works fine, and in fact it allows </a:t>
            </a:r>
            <a:r>
              <a:rPr lang="en-US" b="1" i="1" dirty="0">
                <a:solidFill>
                  <a:srgbClr val="FF0000"/>
                </a:solidFill>
              </a:rPr>
              <a:t>one</a:t>
            </a:r>
            <a:r>
              <a:rPr lang="en-US" dirty="0"/>
              <a:t> of the </a:t>
            </a:r>
            <a:r>
              <a:rPr lang="en-US" dirty="0" err="1"/>
              <a:t>Majorana</a:t>
            </a:r>
            <a:r>
              <a:rPr lang="en-US" dirty="0"/>
              <a:t> fermions  to almost </a:t>
            </a:r>
            <a:r>
              <a:rPr lang="en-US" b="1" i="1" dirty="0">
                <a:solidFill>
                  <a:srgbClr val="FF0000"/>
                </a:solidFill>
              </a:rPr>
              <a:t>decouple</a:t>
            </a:r>
            <a:r>
              <a:rPr lang="en-US" dirty="0"/>
              <a:t> from the rest of the SM fields, thus providing </a:t>
            </a:r>
          </a:p>
          <a:p>
            <a:pPr>
              <a:defRPr/>
            </a:pPr>
            <a:r>
              <a:rPr lang="en-US" dirty="0"/>
              <a:t>candidates for </a:t>
            </a:r>
            <a:r>
              <a:rPr lang="en-US" b="1" i="1" dirty="0">
                <a:solidFill>
                  <a:srgbClr val="FF0000"/>
                </a:solidFill>
              </a:rPr>
              <a:t>light</a:t>
            </a:r>
            <a:r>
              <a:rPr lang="en-US" dirty="0"/>
              <a:t> (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/>
              <a:t>region of mass) sterile neutrino </a:t>
            </a:r>
            <a:r>
              <a:rPr lang="en-US" b="1" i="1" dirty="0">
                <a:solidFill>
                  <a:srgbClr val="FF0000"/>
                </a:solidFill>
              </a:rPr>
              <a:t>Dark Matter.  </a:t>
            </a:r>
          </a:p>
        </p:txBody>
      </p:sp>
      <p:pic>
        <p:nvPicPr>
          <p:cNvPr id="460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771800" y="2852936"/>
            <a:ext cx="792088" cy="360040"/>
          </a:xfrm>
          <a:prstGeom prst="lef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65113" y="2420938"/>
            <a:ext cx="3299499" cy="1477328"/>
          </a:xfrm>
          <a:prstGeom prst="rect">
            <a:avLst/>
          </a:prstGeom>
          <a:solidFill>
            <a:srgbClr val="CCFFCC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From </a:t>
            </a:r>
            <a:r>
              <a:rPr lang="en-US" sz="1800" b="1" dirty="0"/>
              <a:t>Constraints </a:t>
            </a:r>
          </a:p>
          <a:p>
            <a:pPr eaLnBrk="1" hangingPunct="1"/>
            <a:r>
              <a:rPr lang="en-US" sz="1800" b="1" dirty="0"/>
              <a:t>(compiled </a:t>
            </a:r>
            <a:r>
              <a:rPr lang="el-GR" sz="1800" b="1" dirty="0"/>
              <a:t>ν</a:t>
            </a:r>
            <a:r>
              <a:rPr lang="en-GB" sz="1800" b="1" dirty="0"/>
              <a:t> oscillation data) </a:t>
            </a:r>
          </a:p>
          <a:p>
            <a:pPr eaLnBrk="1" hangingPunct="1"/>
            <a:r>
              <a:rPr lang="en-US" sz="1800" b="1" dirty="0"/>
              <a:t>on (light) sterile </a:t>
            </a:r>
            <a:r>
              <a:rPr lang="en-US" sz="1800" b="1" dirty="0" smtClean="0"/>
              <a:t>neutrinos</a:t>
            </a:r>
            <a:r>
              <a:rPr lang="en-US" sz="1800" dirty="0" smtClean="0"/>
              <a:t>:</a:t>
            </a:r>
            <a:endParaRPr lang="en-US" sz="1800" dirty="0"/>
          </a:p>
          <a:p>
            <a:pPr eaLnBrk="1" hangingPunct="1"/>
            <a:r>
              <a:rPr lang="en-US" sz="1800" b="1" i="1" dirty="0" err="1">
                <a:solidFill>
                  <a:srgbClr val="FF0000"/>
                </a:solidFill>
              </a:rPr>
              <a:t>Giunti</a:t>
            </a:r>
            <a:r>
              <a:rPr lang="en-US" sz="1800" b="1" i="1" dirty="0">
                <a:solidFill>
                  <a:srgbClr val="FF0000"/>
                </a:solidFill>
              </a:rPr>
              <a:t>, Hernandez </a:t>
            </a:r>
            <a:r>
              <a:rPr lang="en-US" sz="1800" b="1" i="1" dirty="0" smtClean="0">
                <a:solidFill>
                  <a:srgbClr val="FF0000"/>
                </a:solidFill>
              </a:rPr>
              <a:t>...</a:t>
            </a:r>
            <a:endParaRPr lang="en-US" sz="1800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0000FF"/>
                </a:solidFill>
              </a:rPr>
              <a:t>N=1</a:t>
            </a:r>
            <a:r>
              <a:rPr lang="en-US" sz="1800" b="1" i="1" dirty="0">
                <a:solidFill>
                  <a:srgbClr val="0000FF"/>
                </a:solidFill>
              </a:rPr>
              <a:t> excluded by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421482"/>
            <a:ext cx="8424936" cy="3231654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PERTURBATIVELY CONSISTENT (STABLE)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STANDARD MODEL HIGGS SECTOR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WHEN RIGHT-HANDED NEUTRINOS PRESENT SEEMS TO  REQUIRE :</a:t>
            </a:r>
          </a:p>
          <a:p>
            <a:endParaRPr lang="en-US" sz="2400" dirty="0" smtClean="0">
              <a:solidFill>
                <a:srgbClr val="0000FF"/>
              </a:solidFill>
              <a:latin typeface="Abadi MT Condensed Extra Bold"/>
              <a:cs typeface="Abadi MT Condensed Extra Bold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THREE RIGHT-HANDED NEUTRINOS</a:t>
            </a:r>
          </a:p>
          <a:p>
            <a:r>
              <a:rPr lang="en-US" b="1" dirty="0" smtClean="0"/>
              <a:t>TWO DEGENERATE IN MASS (HEAVIER THAN </a:t>
            </a:r>
            <a:r>
              <a:rPr lang="en-US" b="1" dirty="0" err="1"/>
              <a:t>G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ONE LIGHT (in </a:t>
            </a:r>
            <a:r>
              <a:rPr lang="en-US" b="1" dirty="0" err="1" smtClean="0">
                <a:solidFill>
                  <a:srgbClr val="008000"/>
                </a:solidFill>
              </a:rPr>
              <a:t>keV</a:t>
            </a:r>
            <a:r>
              <a:rPr lang="en-US" b="1" dirty="0" smtClean="0">
                <a:solidFill>
                  <a:srgbClr val="008000"/>
                </a:solidFill>
              </a:rPr>
              <a:t> region) 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DC4048"/>
                </a:solidFill>
                <a:latin typeface="Arial Black"/>
                <a:cs typeface="Arial Black"/>
                <a:sym typeface="Wingdings"/>
              </a:rPr>
              <a:t>dark matter candidate</a:t>
            </a:r>
          </a:p>
          <a:p>
            <a:r>
              <a:rPr lang="en-US" b="1" dirty="0">
                <a:solidFill>
                  <a:srgbClr val="660066"/>
                </a:solidFill>
              </a:rPr>
              <a:t>CPT IS ASSUMED AN EXACT SYMMETRY OF THE EARLY UNIVERSE</a:t>
            </a:r>
          </a:p>
          <a:p>
            <a:r>
              <a:rPr lang="en-US" b="1" dirty="0">
                <a:solidFill>
                  <a:srgbClr val="FF0000"/>
                </a:solidFill>
              </a:rPr>
              <a:t>CP Violation </a:t>
            </a:r>
            <a:r>
              <a:rPr lang="en-US" dirty="0"/>
              <a:t>enhanced due to degeneracy </a:t>
            </a:r>
            <a:endParaRPr lang="en-US" dirty="0" smtClean="0"/>
          </a:p>
          <a:p>
            <a:endParaRPr lang="en-US" b="1" dirty="0" smtClean="0">
              <a:solidFill>
                <a:srgbClr val="660066"/>
              </a:solidFill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231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1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2775" y="5013325"/>
            <a:ext cx="8207375" cy="147732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Model with N=3 also works fine, and in fact it allows </a:t>
            </a:r>
            <a:r>
              <a:rPr lang="en-US" b="1" i="1" dirty="0">
                <a:solidFill>
                  <a:srgbClr val="FF0000"/>
                </a:solidFill>
              </a:rPr>
              <a:t>one</a:t>
            </a:r>
            <a:r>
              <a:rPr lang="en-US" dirty="0"/>
              <a:t> of the </a:t>
            </a:r>
            <a:r>
              <a:rPr lang="en-US" dirty="0" err="1"/>
              <a:t>Majorana</a:t>
            </a:r>
            <a:r>
              <a:rPr lang="en-US" dirty="0"/>
              <a:t> fermions  to almost </a:t>
            </a:r>
            <a:r>
              <a:rPr lang="en-US" b="1" i="1" dirty="0">
                <a:solidFill>
                  <a:srgbClr val="FF0000"/>
                </a:solidFill>
              </a:rPr>
              <a:t>decouple</a:t>
            </a:r>
            <a:r>
              <a:rPr lang="en-US" dirty="0"/>
              <a:t> from the rest of the SM fields, thus providing </a:t>
            </a:r>
          </a:p>
          <a:p>
            <a:pPr>
              <a:defRPr/>
            </a:pPr>
            <a:r>
              <a:rPr lang="en-US" dirty="0"/>
              <a:t>candidates for </a:t>
            </a:r>
            <a:r>
              <a:rPr lang="en-US" b="1" i="1" dirty="0">
                <a:solidFill>
                  <a:srgbClr val="FF0000"/>
                </a:solidFill>
              </a:rPr>
              <a:t>light</a:t>
            </a:r>
            <a:r>
              <a:rPr lang="en-US" dirty="0"/>
              <a:t> (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r>
              <a:rPr lang="en-US" dirty="0"/>
              <a:t>region of mass) sterile neutrino </a:t>
            </a:r>
            <a:r>
              <a:rPr lang="en-US" b="1" i="1" dirty="0">
                <a:solidFill>
                  <a:srgbClr val="FF0000"/>
                </a:solidFill>
              </a:rPr>
              <a:t>Dark Matter.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It can also provide consistent model for </a:t>
            </a:r>
            <a:r>
              <a:rPr lang="en-US" b="1" i="1" dirty="0" err="1" smtClean="0">
                <a:solidFill>
                  <a:srgbClr val="FF0000"/>
                </a:solidFill>
              </a:rPr>
              <a:t>Leptogenesis</a:t>
            </a:r>
            <a:r>
              <a:rPr lang="en-US" b="1" i="1" dirty="0" smtClean="0">
                <a:solidFill>
                  <a:srgbClr val="FF0000"/>
                </a:solidFill>
              </a:rPr>
              <a:t> and, through,</a:t>
            </a:r>
          </a:p>
          <a:p>
            <a:pPr>
              <a:defRPr/>
            </a:pPr>
            <a:r>
              <a:rPr lang="en-US" b="1" i="1" dirty="0" err="1" smtClean="0">
                <a:solidFill>
                  <a:srgbClr val="FF0000"/>
                </a:solidFill>
              </a:rPr>
              <a:t>sphaleron</a:t>
            </a:r>
            <a:r>
              <a:rPr lang="en-US" b="1" i="1" dirty="0" smtClean="0">
                <a:solidFill>
                  <a:srgbClr val="FF0000"/>
                </a:solidFill>
              </a:rPr>
              <a:t> processes, </a:t>
            </a:r>
            <a:r>
              <a:rPr lang="en-US" b="1" i="1" dirty="0" err="1">
                <a:solidFill>
                  <a:srgbClr val="FF0000"/>
                </a:solidFill>
              </a:rPr>
              <a:t>B</a:t>
            </a:r>
            <a:r>
              <a:rPr lang="en-US" b="1" i="1" dirty="0" err="1" smtClean="0">
                <a:solidFill>
                  <a:srgbClr val="FF0000"/>
                </a:solidFill>
              </a:rPr>
              <a:t>aryogenesis</a:t>
            </a:r>
            <a:r>
              <a:rPr lang="en-US" b="1" i="1" dirty="0" smtClean="0">
                <a:solidFill>
                  <a:srgbClr val="FF0000"/>
                </a:solidFill>
              </a:rPr>
              <a:t>. 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771525" y="333375"/>
            <a:ext cx="7472363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>
                <a:cs typeface="Arial" charset="0"/>
              </a:rPr>
              <a:t>SM Extension with N extra right-handed neutrinos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563938" y="2708275"/>
            <a:ext cx="217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Yukawa couplings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Matrix (N=2 or 3 )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18716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462838" cy="711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4427538" y="2205038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750" y="4005263"/>
            <a:ext cx="8208963" cy="646112"/>
          </a:xfrm>
          <a:prstGeom prst="rect">
            <a:avLst/>
          </a:prstGeom>
          <a:solidFill>
            <a:srgbClr val="8AF6F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Model with 2 or 3 singlet fermions works well in reproducing Baryon Asymmetry and is consistent with Experimental Data on neutrino oscillations </a:t>
            </a:r>
          </a:p>
        </p:txBody>
      </p:sp>
      <p:sp>
        <p:nvSpPr>
          <p:cNvPr id="47112" name="TextBox 3"/>
          <p:cNvSpPr txBox="1">
            <a:spLocks noChangeArrowheads="1"/>
          </p:cNvSpPr>
          <p:nvPr/>
        </p:nvSpPr>
        <p:spPr bwMode="auto">
          <a:xfrm>
            <a:off x="265113" y="2420938"/>
            <a:ext cx="3299499" cy="1477328"/>
          </a:xfrm>
          <a:prstGeom prst="rect">
            <a:avLst/>
          </a:prstGeom>
          <a:solidFill>
            <a:srgbClr val="CCFFCC"/>
          </a:solidFill>
          <a:ln w="38100">
            <a:solidFill>
              <a:srgbClr val="CCFF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From </a:t>
            </a:r>
            <a:r>
              <a:rPr lang="en-US" sz="1800" b="1" dirty="0"/>
              <a:t>Constraints </a:t>
            </a:r>
          </a:p>
          <a:p>
            <a:pPr eaLnBrk="1" hangingPunct="1"/>
            <a:r>
              <a:rPr lang="en-US" sz="1800" b="1" dirty="0"/>
              <a:t>(compiled </a:t>
            </a:r>
            <a:r>
              <a:rPr lang="el-GR" sz="1800" b="1" dirty="0"/>
              <a:t>ν</a:t>
            </a:r>
            <a:r>
              <a:rPr lang="en-GB" sz="1800" b="1" dirty="0"/>
              <a:t> oscillation data) </a:t>
            </a:r>
          </a:p>
          <a:p>
            <a:pPr eaLnBrk="1" hangingPunct="1"/>
            <a:r>
              <a:rPr lang="en-US" sz="1800" b="1" dirty="0"/>
              <a:t>on (light) sterile </a:t>
            </a:r>
            <a:r>
              <a:rPr lang="en-US" sz="1800" b="1" dirty="0" smtClean="0"/>
              <a:t>neutrinos</a:t>
            </a:r>
            <a:r>
              <a:rPr lang="en-US" sz="1800" dirty="0" smtClean="0"/>
              <a:t>:</a:t>
            </a:r>
            <a:endParaRPr lang="en-US" sz="1800" dirty="0"/>
          </a:p>
          <a:p>
            <a:pPr eaLnBrk="1" hangingPunct="1"/>
            <a:r>
              <a:rPr lang="en-US" sz="1800" b="1" i="1" dirty="0" err="1">
                <a:solidFill>
                  <a:srgbClr val="FF0000"/>
                </a:solidFill>
              </a:rPr>
              <a:t>Giunti</a:t>
            </a:r>
            <a:r>
              <a:rPr lang="en-US" sz="1800" b="1" i="1" dirty="0">
                <a:solidFill>
                  <a:srgbClr val="FF0000"/>
                </a:solidFill>
              </a:rPr>
              <a:t>, Hernandez </a:t>
            </a:r>
            <a:r>
              <a:rPr lang="en-US" sz="1800" b="1" i="1" dirty="0" smtClean="0">
                <a:solidFill>
                  <a:srgbClr val="FF0000"/>
                </a:solidFill>
              </a:rPr>
              <a:t>...</a:t>
            </a:r>
            <a:endParaRPr lang="en-US" sz="1800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 dirty="0">
                <a:solidFill>
                  <a:srgbClr val="0000FF"/>
                </a:solidFill>
              </a:rPr>
              <a:t>N=1</a:t>
            </a:r>
            <a:r>
              <a:rPr lang="en-US" sz="1800" b="1" i="1" dirty="0">
                <a:solidFill>
                  <a:srgbClr val="0000FF"/>
                </a:solidFill>
              </a:rPr>
              <a:t> excluded by data </a:t>
            </a:r>
          </a:p>
        </p:txBody>
      </p:sp>
      <p:pic>
        <p:nvPicPr>
          <p:cNvPr id="471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08050"/>
            <a:ext cx="1320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4869160"/>
            <a:ext cx="8784976" cy="1988840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868863" y="908050"/>
            <a:ext cx="427513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98072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 SUSY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77405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589" y="129406"/>
            <a:ext cx="1954907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Canetti, </a:t>
            </a:r>
            <a:r>
              <a:rPr lang="en-US" dirty="0" err="1" smtClean="0"/>
              <a:t>Frossart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Shaposhnikov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arXiv</a:t>
            </a:r>
            <a:r>
              <a:rPr lang="en-US" dirty="0" smtClean="0"/>
              <a:t>: 1208.4607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77405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589" y="129406"/>
            <a:ext cx="1954907" cy="92333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Canetti, </a:t>
            </a:r>
            <a:r>
              <a:rPr lang="en-US" dirty="0" err="1" smtClean="0"/>
              <a:t>Frossart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Shaposhnikov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arXiv</a:t>
            </a:r>
            <a:r>
              <a:rPr lang="en-US" dirty="0" smtClean="0"/>
              <a:t>: 1208.4607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47864" y="5157192"/>
            <a:ext cx="4104456" cy="1368152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333375"/>
            <a:ext cx="1214437" cy="522288"/>
          </a:xfrm>
          <a:prstGeom prst="rect">
            <a:avLst/>
          </a:prstGeom>
          <a:solidFill>
            <a:srgbClr val="CCFFCC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/>
              <a:t>ν</a:t>
            </a:r>
            <a:r>
              <a:rPr lang="en-GB" sz="2800" b="1" dirty="0"/>
              <a:t>MSM</a:t>
            </a:r>
            <a:endParaRPr lang="en-US" sz="2800" b="1" dirty="0"/>
          </a:p>
        </p:txBody>
      </p:sp>
      <p:sp>
        <p:nvSpPr>
          <p:cNvPr id="128002" name="TextBox 4"/>
          <p:cNvSpPr txBox="1">
            <a:spLocks noChangeArrowheads="1"/>
          </p:cNvSpPr>
          <p:nvPr/>
        </p:nvSpPr>
        <p:spPr bwMode="auto">
          <a:xfrm>
            <a:off x="4586288" y="188913"/>
            <a:ext cx="45577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Shaposhnikov…</a:t>
            </a:r>
          </a:p>
        </p:txBody>
      </p:sp>
      <p:sp>
        <p:nvSpPr>
          <p:cNvPr id="128003" name="TextBox 6"/>
          <p:cNvSpPr txBox="1">
            <a:spLocks noChangeArrowheads="1"/>
          </p:cNvSpPr>
          <p:nvPr/>
        </p:nvSpPr>
        <p:spPr bwMode="auto">
          <a:xfrm>
            <a:off x="3995738" y="51577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28004" name="TextBox 10"/>
          <p:cNvSpPr txBox="1">
            <a:spLocks noChangeArrowheads="1"/>
          </p:cNvSpPr>
          <p:nvPr/>
        </p:nvSpPr>
        <p:spPr bwMode="auto">
          <a:xfrm>
            <a:off x="827088" y="981075"/>
            <a:ext cx="8170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MODEL CONSISTENT WITH BBN, STRUCTURE FORMATION DATA IN THE </a:t>
            </a:r>
          </a:p>
          <a:p>
            <a:pPr eaLnBrk="1" hangingPunct="1"/>
            <a:r>
              <a:rPr lang="en-US" sz="1800"/>
              <a:t>UNIVERSE &amp; ALL OTHER ASTROPHYSICAL CONSTRAINTS </a:t>
            </a:r>
          </a:p>
        </p:txBody>
      </p:sp>
      <p:pic>
        <p:nvPicPr>
          <p:cNvPr id="12800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0350"/>
            <a:ext cx="76342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6300028"/>
            <a:ext cx="1656184" cy="369332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&lt;&lt; M</a:t>
            </a:r>
            <a:r>
              <a:rPr lang="en-US" baseline="-25000" dirty="0" smtClean="0"/>
              <a:t>2</a:t>
            </a:r>
            <a:r>
              <a:rPr lang="en-US" dirty="0" smtClean="0"/>
              <a:t> ≈ M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333375"/>
            <a:ext cx="1214437" cy="522288"/>
          </a:xfrm>
          <a:prstGeom prst="rect">
            <a:avLst/>
          </a:prstGeom>
          <a:solidFill>
            <a:srgbClr val="CCFFCC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/>
              <a:t>ν</a:t>
            </a:r>
            <a:r>
              <a:rPr lang="en-GB" sz="2800" b="1" dirty="0"/>
              <a:t>MSM</a:t>
            </a:r>
            <a:endParaRPr lang="en-US" sz="2800" b="1" dirty="0"/>
          </a:p>
        </p:txBody>
      </p:sp>
      <p:sp>
        <p:nvSpPr>
          <p:cNvPr id="128002" name="TextBox 4"/>
          <p:cNvSpPr txBox="1">
            <a:spLocks noChangeArrowheads="1"/>
          </p:cNvSpPr>
          <p:nvPr/>
        </p:nvSpPr>
        <p:spPr bwMode="auto">
          <a:xfrm>
            <a:off x="4586288" y="188913"/>
            <a:ext cx="45577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Shaposhnikov…</a:t>
            </a:r>
          </a:p>
        </p:txBody>
      </p:sp>
      <p:sp>
        <p:nvSpPr>
          <p:cNvPr id="128003" name="TextBox 6"/>
          <p:cNvSpPr txBox="1">
            <a:spLocks noChangeArrowheads="1"/>
          </p:cNvSpPr>
          <p:nvPr/>
        </p:nvSpPr>
        <p:spPr bwMode="auto">
          <a:xfrm>
            <a:off x="3995738" y="51577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28004" name="TextBox 10"/>
          <p:cNvSpPr txBox="1">
            <a:spLocks noChangeArrowheads="1"/>
          </p:cNvSpPr>
          <p:nvPr/>
        </p:nvSpPr>
        <p:spPr bwMode="auto">
          <a:xfrm>
            <a:off x="827088" y="981075"/>
            <a:ext cx="8170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MODEL CONSISTENT WITH BBN, STRUCTURE FORMATION DATA IN THE </a:t>
            </a:r>
          </a:p>
          <a:p>
            <a:pPr eaLnBrk="1" hangingPunct="1"/>
            <a:r>
              <a:rPr lang="en-US" sz="1800"/>
              <a:t>UNIVERSE &amp; ALL OTHER ASTROPHYSICAL CONSTRAINTS </a:t>
            </a:r>
          </a:p>
        </p:txBody>
      </p:sp>
      <p:pic>
        <p:nvPicPr>
          <p:cNvPr id="12800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0350"/>
            <a:ext cx="76342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411413" y="692696"/>
            <a:ext cx="6732587" cy="1016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/>
              <a:t>Decaying N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 produces narrow spectral line</a:t>
            </a:r>
          </a:p>
          <a:p>
            <a:pPr eaLnBrk="1" hangingPunct="1"/>
            <a:r>
              <a:rPr lang="en-US" sz="2000" b="1" i="1" dirty="0"/>
              <a:t>in spectra of DM dominated astrophysical objects</a:t>
            </a:r>
          </a:p>
          <a:p>
            <a:pPr eaLnBrk="1" hangingPunct="1"/>
            <a:endParaRPr lang="en-US" sz="2000" b="1" i="1" dirty="0"/>
          </a:p>
        </p:txBody>
      </p:sp>
      <p:sp>
        <p:nvSpPr>
          <p:cNvPr id="8" name="Up Arrow 7"/>
          <p:cNvSpPr/>
          <p:nvPr/>
        </p:nvSpPr>
        <p:spPr>
          <a:xfrm>
            <a:off x="4662289" y="1484784"/>
            <a:ext cx="485775" cy="8350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84168" y="6300028"/>
            <a:ext cx="1656184" cy="369332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&lt;&lt; M</a:t>
            </a:r>
            <a:r>
              <a:rPr lang="en-US" baseline="-25000" dirty="0" smtClean="0"/>
              <a:t>2</a:t>
            </a:r>
            <a:r>
              <a:rPr lang="en-US" dirty="0" smtClean="0"/>
              <a:t> ≈ M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TextBox 2"/>
          <p:cNvSpPr txBox="1">
            <a:spLocks noChangeArrowheads="1"/>
          </p:cNvSpPr>
          <p:nvPr/>
        </p:nvSpPr>
        <p:spPr bwMode="auto">
          <a:xfrm>
            <a:off x="28575" y="333375"/>
            <a:ext cx="926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More than one sterile neutrino needed to reproduce Observed oscillations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75" y="1125538"/>
            <a:ext cx="1214438" cy="522287"/>
          </a:xfrm>
          <a:prstGeom prst="rect">
            <a:avLst/>
          </a:prstGeom>
          <a:solidFill>
            <a:srgbClr val="CCFFCC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/>
              <a:t>ν</a:t>
            </a:r>
            <a:r>
              <a:rPr lang="en-GB" sz="2800" b="1" dirty="0"/>
              <a:t>MSM</a:t>
            </a:r>
            <a:endParaRPr lang="en-US" sz="2800" b="1" dirty="0"/>
          </a:p>
        </p:txBody>
      </p:sp>
      <p:sp>
        <p:nvSpPr>
          <p:cNvPr id="126980" name="TextBox 4"/>
          <p:cNvSpPr txBox="1">
            <a:spLocks noChangeArrowheads="1"/>
          </p:cNvSpPr>
          <p:nvPr/>
        </p:nvSpPr>
        <p:spPr bwMode="auto">
          <a:xfrm>
            <a:off x="4551363" y="1125538"/>
            <a:ext cx="45577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Boyarski, Ruchayskiy, Shaposhnikov…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613" y="5157788"/>
            <a:ext cx="5753100" cy="368300"/>
          </a:xfrm>
          <a:prstGeom prst="rect">
            <a:avLst/>
          </a:prstGeom>
          <a:solidFill>
            <a:srgbClr val="FF9DA3"/>
          </a:solidFill>
          <a:effectLst>
            <a:outerShdw blurRad="63500" dir="13500000" kx="2700000" rotWithShape="0">
              <a:srgbClr val="FF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Constraints on two heavy degenerate singlet neutrinos</a:t>
            </a:r>
          </a:p>
        </p:txBody>
      </p:sp>
      <p:sp>
        <p:nvSpPr>
          <p:cNvPr id="126982" name="TextBox 6"/>
          <p:cNvSpPr txBox="1">
            <a:spLocks noChangeArrowheads="1"/>
          </p:cNvSpPr>
          <p:nvPr/>
        </p:nvSpPr>
        <p:spPr bwMode="auto">
          <a:xfrm>
            <a:off x="3995738" y="51577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26983" name="TextBox 7"/>
          <p:cNvSpPr txBox="1">
            <a:spLocks noChangeArrowheads="1"/>
          </p:cNvSpPr>
          <p:nvPr/>
        </p:nvSpPr>
        <p:spPr bwMode="auto">
          <a:xfrm>
            <a:off x="539750" y="5805488"/>
            <a:ext cx="7278688" cy="646112"/>
          </a:xfrm>
          <a:prstGeom prst="rect">
            <a:avLst/>
          </a:prstGeom>
          <a:solidFill>
            <a:srgbClr val="F0FF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</a:t>
            </a:r>
            <a:r>
              <a:rPr lang="en-US" sz="1800" baseline="-25000"/>
              <a:t>1 </a:t>
            </a:r>
            <a:r>
              <a:rPr lang="en-US" sz="1800"/>
              <a:t>DM production estimation in Early Universe must take into account</a:t>
            </a:r>
          </a:p>
          <a:p>
            <a:pPr eaLnBrk="1" hangingPunct="1"/>
            <a:r>
              <a:rPr lang="en-US" sz="1800"/>
              <a:t>its interactions with N</a:t>
            </a:r>
            <a:r>
              <a:rPr lang="en-US" sz="1800" baseline="-25000"/>
              <a:t>2,3 </a:t>
            </a:r>
            <a:r>
              <a:rPr lang="en-US" sz="1800"/>
              <a:t>heavy neutrinos 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05488"/>
            <a:ext cx="787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084168" y="6300028"/>
            <a:ext cx="1656184" cy="369332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&lt;&lt; M</a:t>
            </a:r>
            <a:r>
              <a:rPr lang="en-US" baseline="-25000" dirty="0" smtClean="0"/>
              <a:t>2</a:t>
            </a:r>
            <a:r>
              <a:rPr lang="en-US" dirty="0" smtClean="0"/>
              <a:t> ≈ M</a:t>
            </a:r>
            <a:r>
              <a:rPr lang="en-US" baseline="-250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2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611" y="33265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halkduster"/>
                <a:cs typeface="Chalkduster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mportant: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91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PERTURBATIVELY CONSISTENT (STABLE)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STANDARD MODEL HIGGS SECTOR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WHEN RIGHT-HANDED NEUTRINOS PRESENT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SEEMS TO  REQUIRE 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THREE RIGHT-HANDED NEUTRINOS</a:t>
            </a:r>
          </a:p>
          <a:p>
            <a:r>
              <a:rPr lang="en-US" b="1" dirty="0" smtClean="0"/>
              <a:t>TWO DEGENERATE IN MASS (HEAVIER THAN </a:t>
            </a:r>
            <a:r>
              <a:rPr lang="en-US" b="1" dirty="0" err="1"/>
              <a:t>G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ONE LIGHT (in </a:t>
            </a:r>
            <a:r>
              <a:rPr lang="en-US" b="1" dirty="0" err="1" smtClean="0">
                <a:solidFill>
                  <a:srgbClr val="008000"/>
                </a:solidFill>
              </a:rPr>
              <a:t>keV</a:t>
            </a:r>
            <a:r>
              <a:rPr lang="en-US" b="1" dirty="0" smtClean="0">
                <a:solidFill>
                  <a:srgbClr val="008000"/>
                </a:solidFill>
              </a:rPr>
              <a:t> region) 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DC4048"/>
                </a:solidFill>
                <a:latin typeface="Arial Black"/>
                <a:cs typeface="Arial Black"/>
                <a:sym typeface="Wingdings"/>
              </a:rPr>
              <a:t>dark matter candidate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660066"/>
                </a:solidFill>
              </a:rPr>
              <a:t>CPT IS ASSUMED AN EXACT SYMMETRY OF THE EARLY UNIVERSE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CP Violation </a:t>
            </a:r>
            <a:r>
              <a:rPr lang="en-US" dirty="0" smtClean="0"/>
              <a:t>enhanced due to degeneracy but </a:t>
            </a:r>
          </a:p>
          <a:p>
            <a:r>
              <a:rPr lang="en-US" dirty="0" smtClean="0"/>
              <a:t>may </a:t>
            </a:r>
            <a:r>
              <a:rPr lang="en-US" b="1" dirty="0" smtClean="0">
                <a:solidFill>
                  <a:srgbClr val="FF0000"/>
                </a:solidFill>
              </a:rPr>
              <a:t>not be sufficient </a:t>
            </a:r>
            <a:r>
              <a:rPr lang="en-US" dirty="0" smtClean="0"/>
              <a:t>to reproduce Baryon Asymmetry:</a:t>
            </a:r>
          </a:p>
          <a:p>
            <a:endParaRPr lang="en-US" b="1" dirty="0" smtClean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3063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611" y="33265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halkduster"/>
                <a:cs typeface="Chalkduster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mportant: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9149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PERTURBATIVELY CONSISTENT (STABLE)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STANDARD MODEL HIGGS SECTOR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WHEN RIGHT-HANDED NEUTRINOS PRESENT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SEEMS TO  REQUIRE 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THREE RIGHT-HANDED NEUTRINOS</a:t>
            </a:r>
          </a:p>
          <a:p>
            <a:r>
              <a:rPr lang="en-US" b="1" dirty="0" smtClean="0"/>
              <a:t>TWO DEGENERATE IN MASS (HEAVIER THAN </a:t>
            </a:r>
            <a:r>
              <a:rPr lang="en-US" b="1" dirty="0" err="1"/>
              <a:t>G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ONE LIGHT (in </a:t>
            </a:r>
            <a:r>
              <a:rPr lang="en-US" b="1" dirty="0" err="1" smtClean="0">
                <a:solidFill>
                  <a:srgbClr val="008000"/>
                </a:solidFill>
              </a:rPr>
              <a:t>keV</a:t>
            </a:r>
            <a:r>
              <a:rPr lang="en-US" b="1" dirty="0" smtClean="0">
                <a:solidFill>
                  <a:srgbClr val="008000"/>
                </a:solidFill>
              </a:rPr>
              <a:t> region) 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DC4048"/>
                </a:solidFill>
                <a:latin typeface="Arial Black"/>
                <a:cs typeface="Arial Black"/>
                <a:sym typeface="Wingdings"/>
              </a:rPr>
              <a:t>dark matter candidate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660066"/>
                </a:solidFill>
              </a:rPr>
              <a:t>CPT IS ASSUMED AN EXACT SYMMETRY OF THE EARLY UNIVERSE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CP Violation </a:t>
            </a:r>
            <a:r>
              <a:rPr lang="en-US" dirty="0" smtClean="0"/>
              <a:t>enhanced due to degeneracy but </a:t>
            </a:r>
          </a:p>
          <a:p>
            <a:r>
              <a:rPr lang="en-US" dirty="0" smtClean="0"/>
              <a:t>may </a:t>
            </a:r>
            <a:r>
              <a:rPr lang="en-US" b="1" dirty="0" smtClean="0">
                <a:solidFill>
                  <a:srgbClr val="FF0000"/>
                </a:solidFill>
              </a:rPr>
              <a:t>not be sufficient </a:t>
            </a:r>
            <a:r>
              <a:rPr lang="en-US" dirty="0" smtClean="0"/>
              <a:t>to reproduce Baryon Asymmetry: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Mechanism for baryon asymmetry through coherent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oscillations of degenerate in mass neutrinos</a:t>
            </a:r>
          </a:p>
          <a:p>
            <a:endParaRPr lang="en-US" b="1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…rather delicate !</a:t>
            </a:r>
          </a:p>
          <a:p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99" y="5661248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3922712" cy="61753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i="1">
                <a:cs typeface="Arial" charset="0"/>
              </a:rPr>
              <a:t>Thermal Properties</a:t>
            </a:r>
            <a:endParaRPr lang="en-GB" sz="3200">
              <a:cs typeface="Arial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169025" y="188913"/>
            <a:ext cx="2943225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cs typeface="Arial" charset="0"/>
              </a:rPr>
              <a:t>Ashaka</a:t>
            </a:r>
            <a:r>
              <a:rPr lang="en-GB" b="1" dirty="0">
                <a:cs typeface="Arial" charset="0"/>
              </a:rPr>
              <a:t>, </a:t>
            </a:r>
            <a:r>
              <a:rPr lang="en-GB" b="1" dirty="0" err="1">
                <a:cs typeface="Arial" charset="0"/>
              </a:rPr>
              <a:t>Shaposhnikov</a:t>
            </a:r>
            <a:r>
              <a:rPr lang="en-US" b="1" dirty="0">
                <a:cs typeface="Arial" charset="0"/>
              </a:rPr>
              <a:t>…</a:t>
            </a:r>
            <a:endParaRPr lang="en-GB" b="1" dirty="0">
              <a:cs typeface="Arial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3575" y="1619250"/>
            <a:ext cx="7712685" cy="584776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 smtClean="0">
                <a:solidFill>
                  <a:srgbClr val="CC0000"/>
                </a:solidFill>
                <a:cs typeface="Arial" charset="0"/>
              </a:rPr>
              <a:t>If </a:t>
            </a:r>
            <a:r>
              <a:rPr lang="en-GB" sz="3200" b="1" dirty="0">
                <a:solidFill>
                  <a:srgbClr val="CC0000"/>
                </a:solidFill>
                <a:cs typeface="Arial" charset="0"/>
              </a:rPr>
              <a:t>M</a:t>
            </a:r>
            <a:r>
              <a:rPr lang="en-GB" sz="3200" b="1" baseline="-25000" dirty="0">
                <a:solidFill>
                  <a:srgbClr val="CC0000"/>
                </a:solidFill>
                <a:cs typeface="Arial" charset="0"/>
              </a:rPr>
              <a:t>I </a:t>
            </a:r>
            <a:r>
              <a:rPr lang="en-GB" sz="3200" b="1" dirty="0">
                <a:solidFill>
                  <a:srgbClr val="CC0000"/>
                </a:solidFill>
                <a:cs typeface="Arial" charset="0"/>
              </a:rPr>
              <a:t> &lt; M</a:t>
            </a:r>
            <a:r>
              <a:rPr lang="en-GB" sz="3200" b="1" baseline="-25000" dirty="0">
                <a:solidFill>
                  <a:srgbClr val="CC0000"/>
                </a:solidFill>
                <a:cs typeface="Arial" charset="0"/>
              </a:rPr>
              <a:t>W</a:t>
            </a:r>
            <a:r>
              <a:rPr lang="en-GB" sz="3200" baseline="-25000" dirty="0">
                <a:cs typeface="Arial" charset="0"/>
              </a:rPr>
              <a:t>   </a:t>
            </a:r>
            <a:r>
              <a:rPr lang="en-GB" sz="2400" dirty="0">
                <a:cs typeface="Arial" charset="0"/>
              </a:rPr>
              <a:t>(electroweak scale), </a:t>
            </a:r>
            <a:r>
              <a:rPr lang="en-GB" sz="2400" i="1" dirty="0">
                <a:cs typeface="Arial" charset="0"/>
              </a:rPr>
              <a:t>e.g</a:t>
            </a:r>
            <a:r>
              <a:rPr lang="en-GB" sz="2400" dirty="0">
                <a:cs typeface="Arial" charset="0"/>
              </a:rPr>
              <a:t>. M</a:t>
            </a:r>
            <a:r>
              <a:rPr lang="en-GB" sz="2400" baseline="-25000" dirty="0">
                <a:cs typeface="Arial" charset="0"/>
              </a:rPr>
              <a:t>I </a:t>
            </a:r>
            <a:r>
              <a:rPr lang="en-GB" sz="2400" dirty="0">
                <a:cs typeface="Arial" charset="0"/>
              </a:rPr>
              <a:t>= O(1) </a:t>
            </a:r>
            <a:r>
              <a:rPr lang="en-GB" sz="2400" dirty="0" err="1">
                <a:cs typeface="Arial" charset="0"/>
              </a:rPr>
              <a:t>GeV</a:t>
            </a:r>
            <a:r>
              <a:rPr lang="en-GB" sz="2400" dirty="0">
                <a:cs typeface="Arial" charset="0"/>
              </a:rPr>
              <a:t> </a:t>
            </a: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>
            <a:off x="7019925" y="3500438"/>
            <a:ext cx="1081088" cy="765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50825" y="4437063"/>
            <a:ext cx="8281988" cy="107791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i="1" dirty="0" err="1">
                <a:cs typeface="Arial" charset="0"/>
              </a:rPr>
              <a:t>Baryogenesis</a:t>
            </a:r>
            <a:r>
              <a:rPr lang="en-GB" sz="3200" b="1" i="1" dirty="0">
                <a:cs typeface="Arial" charset="0"/>
              </a:rPr>
              <a:t> through coherent </a:t>
            </a:r>
          </a:p>
          <a:p>
            <a:pPr>
              <a:defRPr/>
            </a:pPr>
            <a:r>
              <a:rPr lang="en-GB" sz="3200" b="1" i="1" dirty="0">
                <a:cs typeface="Arial" charset="0"/>
              </a:rPr>
              <a:t>oscillations right-handed singlet fermions</a:t>
            </a:r>
            <a:endParaRPr lang="en-GB" sz="3200" dirty="0">
              <a:cs typeface="Arial" charset="0"/>
            </a:endParaRP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651500" y="5589588"/>
            <a:ext cx="3492500" cy="646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cs typeface="Arial" charset="0"/>
              </a:rPr>
              <a:t>Akhmedov</a:t>
            </a:r>
            <a:r>
              <a:rPr lang="en-GB" b="1" dirty="0">
                <a:cs typeface="Arial" charset="0"/>
              </a:rPr>
              <a:t>, </a:t>
            </a:r>
            <a:r>
              <a:rPr lang="en-GB" b="1" dirty="0" err="1">
                <a:cs typeface="Arial" charset="0"/>
              </a:rPr>
              <a:t>Rubakov</a:t>
            </a:r>
            <a:r>
              <a:rPr lang="en-GB" b="1" dirty="0">
                <a:cs typeface="Arial" charset="0"/>
              </a:rPr>
              <a:t>, Smirnov </a:t>
            </a:r>
          </a:p>
          <a:p>
            <a:pPr>
              <a:defRPr/>
            </a:pPr>
            <a:endParaRPr lang="en-GB" b="1" dirty="0">
              <a:cs typeface="Arial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95936" y="2276872"/>
            <a:ext cx="504056" cy="576064"/>
          </a:xfrm>
          <a:prstGeom prst="downArrow">
            <a:avLst/>
          </a:prstGeom>
          <a:solidFill>
            <a:srgbClr val="008000"/>
          </a:solidFill>
          <a:effectLst>
            <a:glow rad="101600">
              <a:schemeClr val="accent1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39" name="TextBox 3"/>
          <p:cNvSpPr txBox="1">
            <a:spLocks noChangeArrowheads="1"/>
          </p:cNvSpPr>
          <p:nvPr/>
        </p:nvSpPr>
        <p:spPr bwMode="auto">
          <a:xfrm>
            <a:off x="684213" y="2997200"/>
            <a:ext cx="725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Keep light neutrino masses in right order , Yukawa couplings must be:</a:t>
            </a:r>
          </a:p>
        </p:txBody>
      </p:sp>
      <p:pic>
        <p:nvPicPr>
          <p:cNvPr id="99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3898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3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786199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Motivation:</a:t>
            </a:r>
            <a:r>
              <a:rPr lang="en-US" b="1" dirty="0" smtClean="0"/>
              <a:t> There is dominance of matter over antimatter</a:t>
            </a:r>
          </a:p>
          <a:p>
            <a:pPr eaLnBrk="1" hangingPunct="1"/>
            <a:endParaRPr lang="en-US" sz="900" b="1" dirty="0" smtClean="0"/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Higgs scalar gives masses to Standard Model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(SM) particles </a:t>
            </a:r>
            <a:r>
              <a:rPr lang="en-US" b="1" dirty="0" smtClean="0">
                <a:solidFill>
                  <a:srgbClr val="FF0000"/>
                </a:solidFill>
              </a:rPr>
              <a:t>except neutrinos </a:t>
            </a:r>
          </a:p>
          <a:p>
            <a:pPr eaLnBrk="1" hangingPunct="1"/>
            <a:endParaRPr lang="en-US" sz="1400" b="1" dirty="0"/>
          </a:p>
          <a:p>
            <a:pPr eaLnBrk="1" hangingPunct="1"/>
            <a:r>
              <a:rPr lang="en-US" b="1" dirty="0" smtClean="0"/>
              <a:t>                    Seesaw mechanism can account for smallness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of mass of active neutrino species through right-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handed neutrinos in extensions of SM</a:t>
            </a:r>
          </a:p>
          <a:p>
            <a:pPr eaLnBrk="1" hangingPunct="1"/>
            <a:endParaRPr lang="en-US" sz="1600" b="1" dirty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sz="3600" b="1" dirty="0"/>
          </a:p>
          <a:p>
            <a:pPr eaLnBrk="1" hangingPunct="1"/>
            <a:endParaRPr lang="en-US" sz="600" b="1" dirty="0" smtClean="0"/>
          </a:p>
          <a:p>
            <a:pPr eaLnBrk="1" hangingPunct="1"/>
            <a:endParaRPr lang="en-US" sz="100" b="1" dirty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In the talk: </a:t>
            </a:r>
            <a:r>
              <a:rPr lang="en-US" b="1" dirty="0" smtClean="0"/>
              <a:t>discuss role of </a:t>
            </a:r>
            <a:r>
              <a:rPr lang="en-US" b="1" dirty="0" err="1" smtClean="0">
                <a:solidFill>
                  <a:srgbClr val="0000FF"/>
                </a:solidFill>
              </a:rPr>
              <a:t>pseudoscalar</a:t>
            </a:r>
            <a:r>
              <a:rPr lang="en-US" b="1" dirty="0" smtClean="0">
                <a:solidFill>
                  <a:srgbClr val="0000FF"/>
                </a:solidFill>
              </a:rPr>
              <a:t> fields </a:t>
            </a:r>
            <a:r>
              <a:rPr lang="en-US" b="1" dirty="0" smtClean="0"/>
              <a:t>as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responsible for </a:t>
            </a:r>
            <a:r>
              <a:rPr lang="en-US" b="1" dirty="0" smtClean="0">
                <a:solidFill>
                  <a:srgbClr val="FF0000"/>
                </a:solidFill>
              </a:rPr>
              <a:t>both</a:t>
            </a:r>
            <a:r>
              <a:rPr lang="en-US" b="1" dirty="0" smtClean="0"/>
              <a:t> right-handed </a:t>
            </a:r>
            <a:r>
              <a:rPr lang="en-US" b="1" dirty="0" err="1" smtClean="0"/>
              <a:t>Majorana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neutrino </a:t>
            </a:r>
            <a:r>
              <a:rPr lang="en-US" b="1" dirty="0" smtClean="0">
                <a:solidFill>
                  <a:srgbClr val="0000FF"/>
                </a:solidFill>
              </a:rPr>
              <a:t>masses</a:t>
            </a:r>
            <a:r>
              <a:rPr lang="en-US" b="1" dirty="0" smtClean="0"/>
              <a:t> beyond seesaw and </a:t>
            </a:r>
          </a:p>
          <a:p>
            <a:pPr eaLnBrk="1" hangingPunct="1"/>
            <a:r>
              <a:rPr lang="en-US" b="1" dirty="0" smtClean="0">
                <a:solidFill>
                  <a:srgbClr val="660066"/>
                </a:solidFill>
              </a:rPr>
              <a:t>                   matter-antimatter asymmetry</a:t>
            </a:r>
            <a:r>
              <a:rPr lang="en-US" b="1" dirty="0" smtClean="0"/>
              <a:t> in the Universe with  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</a:t>
            </a:r>
            <a:r>
              <a:rPr lang="en-US" b="1" dirty="0" smtClean="0">
                <a:solidFill>
                  <a:srgbClr val="FF0000"/>
                </a:solidFill>
              </a:rPr>
              <a:t>no need </a:t>
            </a:r>
            <a:r>
              <a:rPr lang="en-US" b="1" dirty="0" smtClean="0"/>
              <a:t>to adjust extra amount </a:t>
            </a:r>
            <a:r>
              <a:rPr lang="en-US" b="1" dirty="0" smtClean="0">
                <a:solidFill>
                  <a:srgbClr val="FF0000"/>
                </a:solidFill>
              </a:rPr>
              <a:t>of CP Violation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62083" y="3645024"/>
            <a:ext cx="7174413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smtClean="0"/>
              <a:t>Role of (heavy) </a:t>
            </a:r>
            <a:r>
              <a:rPr lang="en-US" sz="1800" b="1" i="1" dirty="0" err="1" smtClean="0"/>
              <a:t>Majorana</a:t>
            </a:r>
            <a:r>
              <a:rPr lang="en-US" sz="1800" b="1" i="1" dirty="0" smtClean="0"/>
              <a:t> Right-handed Neutrinos</a:t>
            </a:r>
          </a:p>
          <a:p>
            <a:pPr eaLnBrk="1" hangingPunct="1"/>
            <a:r>
              <a:rPr lang="en-US" sz="1800" b="1" i="1" dirty="0" smtClean="0"/>
              <a:t>I</a:t>
            </a:r>
            <a:r>
              <a:rPr lang="en-GB" sz="1800" b="1" i="1" dirty="0" smtClean="0"/>
              <a:t>n </a:t>
            </a:r>
            <a:r>
              <a:rPr lang="en-GB" sz="1800" b="1" i="1" dirty="0" err="1" smtClean="0"/>
              <a:t>Leptogenesis</a:t>
            </a:r>
            <a:r>
              <a:rPr lang="en-GB" sz="1800" b="1" i="1" dirty="0" smtClean="0"/>
              <a:t>/</a:t>
            </a:r>
            <a:r>
              <a:rPr lang="en-GB" sz="1800" b="1" i="1" dirty="0" err="1" smtClean="0"/>
              <a:t>Baryogenesis</a:t>
            </a:r>
            <a:r>
              <a:rPr lang="en-GB" sz="1800" b="1" i="1" dirty="0" smtClean="0"/>
              <a:t>: </a:t>
            </a:r>
            <a:r>
              <a:rPr lang="en-GB" sz="1800" b="1" i="1" dirty="0" smtClean="0">
                <a:solidFill>
                  <a:srgbClr val="FF0000"/>
                </a:solidFill>
              </a:rPr>
              <a:t>extra CP Violation </a:t>
            </a:r>
            <a:r>
              <a:rPr lang="en-GB" sz="1800" b="1" i="1" dirty="0" smtClean="0"/>
              <a:t>&amp; Dark Matter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25661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TextBox 10"/>
          <p:cNvSpPr txBox="1">
            <a:spLocks noChangeArrowheads="1"/>
          </p:cNvSpPr>
          <p:nvPr/>
        </p:nvSpPr>
        <p:spPr bwMode="auto">
          <a:xfrm>
            <a:off x="611188" y="692150"/>
            <a:ext cx="6778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Assume </a:t>
            </a:r>
            <a:r>
              <a:rPr lang="en-US" sz="1800" b="1" i="1" dirty="0">
                <a:solidFill>
                  <a:srgbClr val="0000FF"/>
                </a:solidFill>
              </a:rPr>
              <a:t>Mass degeneracy </a:t>
            </a:r>
            <a:r>
              <a:rPr lang="en-US" sz="1800" dirty="0"/>
              <a:t>N</a:t>
            </a:r>
            <a:r>
              <a:rPr lang="en-US" sz="1800" baseline="-25000" dirty="0"/>
              <a:t>2,3 </a:t>
            </a:r>
            <a:r>
              <a:rPr lang="en-US" sz="1800" dirty="0"/>
              <a:t>, hence</a:t>
            </a:r>
            <a:r>
              <a:rPr lang="en-US" sz="1800" baseline="-250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enhanced CP violation</a:t>
            </a:r>
          </a:p>
          <a:p>
            <a:pPr eaLnBrk="1" hangingPunct="1"/>
            <a:r>
              <a:rPr lang="en-US" sz="1800" b="1" i="1" dirty="0">
                <a:solidFill>
                  <a:srgbClr val="FF0000"/>
                </a:solidFill>
              </a:rPr>
              <a:t>Coherent Oscillations </a:t>
            </a:r>
            <a:r>
              <a:rPr lang="en-US" sz="1800" dirty="0"/>
              <a:t>between these singlet fermions</a:t>
            </a:r>
          </a:p>
        </p:txBody>
      </p:sp>
      <p:pic>
        <p:nvPicPr>
          <p:cNvPr id="1044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2418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100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92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Box 1"/>
          <p:cNvSpPr txBox="1">
            <a:spLocks noChangeArrowheads="1"/>
          </p:cNvSpPr>
          <p:nvPr/>
        </p:nvSpPr>
        <p:spPr bwMode="auto">
          <a:xfrm>
            <a:off x="250825" y="3141663"/>
            <a:ext cx="8572500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CP VIOLATION TO OCCUR MUST HAVE: Oscillation rate &gt; Hubble rate H(T)</a:t>
            </a:r>
          </a:p>
        </p:txBody>
      </p:sp>
      <p:pic>
        <p:nvPicPr>
          <p:cNvPr id="104456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3441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Box 3"/>
          <p:cNvSpPr txBox="1">
            <a:spLocks noChangeArrowheads="1"/>
          </p:cNvSpPr>
          <p:nvPr/>
        </p:nvSpPr>
        <p:spPr bwMode="auto">
          <a:xfrm>
            <a:off x="323850" y="3933825"/>
            <a:ext cx="324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Baryogenesis occurs @:</a:t>
            </a:r>
          </a:p>
        </p:txBody>
      </p:sp>
      <p:pic>
        <p:nvPicPr>
          <p:cNvPr id="104458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1525"/>
            <a:ext cx="6883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TextBox 7"/>
          <p:cNvSpPr txBox="1">
            <a:spLocks noChangeArrowheads="1"/>
          </p:cNvSpPr>
          <p:nvPr/>
        </p:nvSpPr>
        <p:spPr bwMode="auto">
          <a:xfrm>
            <a:off x="7380288" y="3933825"/>
            <a:ext cx="174942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eg O(100) GeV</a:t>
            </a:r>
          </a:p>
        </p:txBody>
      </p:sp>
      <p:sp>
        <p:nvSpPr>
          <p:cNvPr id="104460" name="TextBox 9"/>
          <p:cNvSpPr txBox="1">
            <a:spLocks noChangeArrowheads="1"/>
          </p:cNvSpPr>
          <p:nvPr/>
        </p:nvSpPr>
        <p:spPr bwMode="auto">
          <a:xfrm>
            <a:off x="250825" y="5949950"/>
            <a:ext cx="4214813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Mass N</a:t>
            </a:r>
            <a:r>
              <a:rPr lang="en-US" sz="2000" baseline="-25000"/>
              <a:t>2 </a:t>
            </a:r>
            <a:r>
              <a:rPr lang="en-US" sz="2000"/>
              <a:t>(N</a:t>
            </a:r>
            <a:r>
              <a:rPr lang="en-US" sz="2000" baseline="-25000"/>
              <a:t>3</a:t>
            </a:r>
            <a:r>
              <a:rPr lang="en-US" sz="2000"/>
              <a:t>) / (Mass N</a:t>
            </a:r>
            <a:r>
              <a:rPr lang="en-US" sz="2000" baseline="-25000"/>
              <a:t>1</a:t>
            </a:r>
            <a:r>
              <a:rPr lang="en-US" sz="2000"/>
              <a:t>)</a:t>
            </a:r>
            <a:r>
              <a:rPr lang="en-US" sz="2000" baseline="-25000"/>
              <a:t> </a:t>
            </a:r>
            <a:r>
              <a:rPr lang="en-US" sz="2000"/>
              <a:t> = O(10</a:t>
            </a:r>
            <a:r>
              <a:rPr lang="en-US" sz="2000" baseline="30000"/>
              <a:t>5</a:t>
            </a:r>
            <a:r>
              <a:rPr lang="en-US" sz="2000"/>
              <a:t> ) </a:t>
            </a:r>
          </a:p>
        </p:txBody>
      </p:sp>
      <p:sp>
        <p:nvSpPr>
          <p:cNvPr id="104461" name="TextBox 11"/>
          <p:cNvSpPr txBox="1">
            <a:spLocks noChangeArrowheads="1"/>
          </p:cNvSpPr>
          <p:nvPr/>
        </p:nvSpPr>
        <p:spPr bwMode="auto">
          <a:xfrm>
            <a:off x="4724400" y="5949950"/>
            <a:ext cx="4311650" cy="708025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N</a:t>
            </a:r>
            <a:r>
              <a:rPr lang="en-US" sz="2000" b="1" i="1" baseline="-25000"/>
              <a:t>1</a:t>
            </a:r>
            <a:r>
              <a:rPr lang="en-US" sz="2000" b="1" i="1"/>
              <a:t> Lightest Sterile nutrino is a </a:t>
            </a:r>
          </a:p>
          <a:p>
            <a:pPr eaLnBrk="1" hangingPunct="1"/>
            <a:r>
              <a:rPr lang="en-US" sz="2000" b="1" i="1"/>
              <a:t>natural DARK MATTER candidate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55576" y="188640"/>
            <a:ext cx="6912768" cy="369332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smtClean="0">
                <a:solidFill>
                  <a:srgbClr val="FF0000"/>
                </a:solidFill>
              </a:rPr>
              <a:t>Higgs mass stability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vs</a:t>
            </a:r>
            <a:r>
              <a:rPr lang="en-US" sz="1800" b="1" i="1" dirty="0" smtClean="0">
                <a:solidFill>
                  <a:srgbClr val="FF0000"/>
                </a:solidFill>
              </a:rPr>
              <a:t> higher loops </a:t>
            </a:r>
            <a:r>
              <a:rPr lang="en-US" sz="1800" b="1" i="1" dirty="0" smtClean="0">
                <a:solidFill>
                  <a:srgbClr val="FF0000"/>
                </a:solidFill>
                <a:sym typeface="Wingdings"/>
              </a:rPr>
              <a:t>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188640"/>
            <a:ext cx="2574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Mass degeneracy </a:t>
            </a:r>
            <a:r>
              <a:rPr lang="en-US" dirty="0"/>
              <a:t>N</a:t>
            </a:r>
            <a:r>
              <a:rPr lang="en-US" baseline="-25000" dirty="0"/>
              <a:t>2,3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1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0"/>
          <p:cNvSpPr txBox="1">
            <a:spLocks noChangeArrowheads="1"/>
          </p:cNvSpPr>
          <p:nvPr/>
        </p:nvSpPr>
        <p:spPr bwMode="auto">
          <a:xfrm>
            <a:off x="611188" y="692150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Assume </a:t>
            </a:r>
            <a:r>
              <a:rPr lang="en-US" sz="1800" b="1" i="1">
                <a:solidFill>
                  <a:srgbClr val="0000FF"/>
                </a:solidFill>
              </a:rPr>
              <a:t>Mass degeneracy </a:t>
            </a:r>
            <a:r>
              <a:rPr lang="en-US" sz="1800"/>
              <a:t>N</a:t>
            </a:r>
            <a:r>
              <a:rPr lang="en-US" sz="1800" baseline="-25000"/>
              <a:t>2,3 </a:t>
            </a:r>
            <a:r>
              <a:rPr lang="en-US" sz="1800"/>
              <a:t>, hence</a:t>
            </a:r>
            <a:r>
              <a:rPr lang="en-US" sz="1800" baseline="-25000"/>
              <a:t> </a:t>
            </a:r>
            <a:r>
              <a:rPr lang="en-US" sz="1800"/>
              <a:t>enhanced CP violation</a:t>
            </a:r>
          </a:p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Coherent Oscillations </a:t>
            </a:r>
            <a:r>
              <a:rPr lang="en-US" sz="1800"/>
              <a:t>between these singlet fermions</a:t>
            </a:r>
          </a:p>
        </p:txBody>
      </p:sp>
      <p:pic>
        <p:nvPicPr>
          <p:cNvPr id="10240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2418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Box 13"/>
          <p:cNvSpPr txBox="1">
            <a:spLocks noChangeArrowheads="1"/>
          </p:cNvSpPr>
          <p:nvPr/>
        </p:nvSpPr>
        <p:spPr bwMode="auto">
          <a:xfrm>
            <a:off x="2771775" y="188913"/>
            <a:ext cx="210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BAU ESTIMATES</a:t>
            </a:r>
          </a:p>
        </p:txBody>
      </p:sp>
      <p:pic>
        <p:nvPicPr>
          <p:cNvPr id="10240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100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92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TextBox 1"/>
          <p:cNvSpPr txBox="1">
            <a:spLocks noChangeArrowheads="1"/>
          </p:cNvSpPr>
          <p:nvPr/>
        </p:nvSpPr>
        <p:spPr bwMode="auto">
          <a:xfrm>
            <a:off x="250825" y="3141663"/>
            <a:ext cx="8572500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CP VIOLATION TO OCCUR MUST HAVE: Oscillation rate &gt; Hubble rate H(T)</a:t>
            </a:r>
          </a:p>
        </p:txBody>
      </p:sp>
      <p:pic>
        <p:nvPicPr>
          <p:cNvPr id="1024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3441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TextBox 3"/>
          <p:cNvSpPr txBox="1">
            <a:spLocks noChangeArrowheads="1"/>
          </p:cNvSpPr>
          <p:nvPr/>
        </p:nvSpPr>
        <p:spPr bwMode="auto">
          <a:xfrm>
            <a:off x="323850" y="3933825"/>
            <a:ext cx="324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Baryogenesis occurs @:</a:t>
            </a:r>
          </a:p>
        </p:txBody>
      </p:sp>
      <p:sp>
        <p:nvSpPr>
          <p:cNvPr id="102410" name="TextBox 7"/>
          <p:cNvSpPr txBox="1">
            <a:spLocks noChangeArrowheads="1"/>
          </p:cNvSpPr>
          <p:nvPr/>
        </p:nvSpPr>
        <p:spPr bwMode="auto">
          <a:xfrm>
            <a:off x="7380288" y="3933825"/>
            <a:ext cx="174942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eg O(100) GeV</a:t>
            </a:r>
          </a:p>
        </p:txBody>
      </p:sp>
      <p:sp>
        <p:nvSpPr>
          <p:cNvPr id="102411" name="TextBox 9"/>
          <p:cNvSpPr txBox="1">
            <a:spLocks noChangeArrowheads="1"/>
          </p:cNvSpPr>
          <p:nvPr/>
        </p:nvSpPr>
        <p:spPr bwMode="auto">
          <a:xfrm>
            <a:off x="395288" y="4797425"/>
            <a:ext cx="587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Quite effective Mechanism: Maximal Baryon asymmetry </a:t>
            </a:r>
          </a:p>
        </p:txBody>
      </p:sp>
      <p:pic>
        <p:nvPicPr>
          <p:cNvPr id="1024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108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3" name="TextBox 12"/>
          <p:cNvSpPr txBox="1">
            <a:spLocks noChangeArrowheads="1"/>
          </p:cNvSpPr>
          <p:nvPr/>
        </p:nvSpPr>
        <p:spPr bwMode="auto">
          <a:xfrm>
            <a:off x="6588125" y="5300663"/>
            <a:ext cx="197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T</a:t>
            </a:r>
            <a:r>
              <a:rPr lang="en-US" sz="1800" baseline="-25000"/>
              <a:t>B</a:t>
            </a:r>
            <a:r>
              <a:rPr lang="en-US" sz="1800"/>
              <a:t> = T</a:t>
            </a:r>
            <a:r>
              <a:rPr lang="en-US" sz="1800" baseline="-25000"/>
              <a:t>sph</a:t>
            </a:r>
            <a:r>
              <a:rPr lang="en-US" sz="1800"/>
              <a:t> = T</a:t>
            </a:r>
            <a:r>
              <a:rPr lang="en-US" sz="1800" baseline="-25000"/>
              <a:t>eq</a:t>
            </a:r>
            <a:endParaRPr lang="en-US" sz="1800"/>
          </a:p>
        </p:txBody>
      </p:sp>
      <p:pic>
        <p:nvPicPr>
          <p:cNvPr id="102414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4512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5" name="TextBox 14"/>
          <p:cNvSpPr txBox="1">
            <a:spLocks noChangeArrowheads="1"/>
          </p:cNvSpPr>
          <p:nvPr/>
        </p:nvSpPr>
        <p:spPr bwMode="auto">
          <a:xfrm>
            <a:off x="1835150" y="5732463"/>
            <a:ext cx="6446838" cy="647700"/>
          </a:xfrm>
          <a:prstGeom prst="rect">
            <a:avLst/>
          </a:prstGeom>
          <a:solidFill>
            <a:srgbClr val="FFD4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Assumption</a:t>
            </a:r>
            <a:r>
              <a:rPr lang="en-US" sz="1800"/>
              <a:t>: Interactions with plasma of SM particles </a:t>
            </a:r>
          </a:p>
          <a:p>
            <a:pPr eaLnBrk="1" hangingPunct="1"/>
            <a:r>
              <a:rPr lang="en-US" sz="1800"/>
              <a:t>do not destroy quantum mechanical coherence of oscillations</a:t>
            </a:r>
          </a:p>
        </p:txBody>
      </p:sp>
    </p:spTree>
    <p:extLst>
      <p:ext uri="{BB962C8B-B14F-4D97-AF65-F5344CB8AC3E}">
        <p14:creationId xmlns:p14="http://schemas.microsoft.com/office/powerpoint/2010/main" val="274288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0"/>
          <p:cNvSpPr txBox="1">
            <a:spLocks noChangeArrowheads="1"/>
          </p:cNvSpPr>
          <p:nvPr/>
        </p:nvSpPr>
        <p:spPr bwMode="auto">
          <a:xfrm>
            <a:off x="611188" y="692150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Assume </a:t>
            </a:r>
            <a:r>
              <a:rPr lang="en-US" sz="1800" b="1" i="1">
                <a:solidFill>
                  <a:srgbClr val="0000FF"/>
                </a:solidFill>
              </a:rPr>
              <a:t>Mass degeneracy </a:t>
            </a:r>
            <a:r>
              <a:rPr lang="en-US" sz="1800"/>
              <a:t>N</a:t>
            </a:r>
            <a:r>
              <a:rPr lang="en-US" sz="1800" baseline="-25000"/>
              <a:t>2,3 </a:t>
            </a:r>
            <a:r>
              <a:rPr lang="en-US" sz="1800"/>
              <a:t>, hence</a:t>
            </a:r>
            <a:r>
              <a:rPr lang="en-US" sz="1800" baseline="-25000"/>
              <a:t> </a:t>
            </a:r>
            <a:r>
              <a:rPr lang="en-US" sz="1800"/>
              <a:t>enhanced CP violation</a:t>
            </a:r>
          </a:p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Coherent Oscillations </a:t>
            </a:r>
            <a:r>
              <a:rPr lang="en-US" sz="1800"/>
              <a:t>between these singlet fermions</a:t>
            </a:r>
          </a:p>
        </p:txBody>
      </p:sp>
      <p:pic>
        <p:nvPicPr>
          <p:cNvPr id="10240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241800" cy="990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TextBox 13"/>
          <p:cNvSpPr txBox="1">
            <a:spLocks noChangeArrowheads="1"/>
          </p:cNvSpPr>
          <p:nvPr/>
        </p:nvSpPr>
        <p:spPr bwMode="auto">
          <a:xfrm>
            <a:off x="2771775" y="188913"/>
            <a:ext cx="210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BAU ESTIMATES</a:t>
            </a:r>
          </a:p>
        </p:txBody>
      </p:sp>
      <p:pic>
        <p:nvPicPr>
          <p:cNvPr id="10240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412875"/>
            <a:ext cx="100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916113"/>
            <a:ext cx="2921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TextBox 1"/>
          <p:cNvSpPr txBox="1">
            <a:spLocks noChangeArrowheads="1"/>
          </p:cNvSpPr>
          <p:nvPr/>
        </p:nvSpPr>
        <p:spPr bwMode="auto">
          <a:xfrm>
            <a:off x="250825" y="3141663"/>
            <a:ext cx="8572500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CP VIOLATION TO OCCUR MUST HAVE: Oscillation rate &gt; Hubble rate H(T)</a:t>
            </a:r>
          </a:p>
        </p:txBody>
      </p:sp>
      <p:pic>
        <p:nvPicPr>
          <p:cNvPr id="1024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463"/>
            <a:ext cx="3441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TextBox 3"/>
          <p:cNvSpPr txBox="1">
            <a:spLocks noChangeArrowheads="1"/>
          </p:cNvSpPr>
          <p:nvPr/>
        </p:nvSpPr>
        <p:spPr bwMode="auto">
          <a:xfrm>
            <a:off x="323850" y="3933825"/>
            <a:ext cx="324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/>
              <a:t>Baryogenesis occurs @:</a:t>
            </a:r>
          </a:p>
        </p:txBody>
      </p:sp>
      <p:sp>
        <p:nvSpPr>
          <p:cNvPr id="102410" name="TextBox 7"/>
          <p:cNvSpPr txBox="1">
            <a:spLocks noChangeArrowheads="1"/>
          </p:cNvSpPr>
          <p:nvPr/>
        </p:nvSpPr>
        <p:spPr bwMode="auto">
          <a:xfrm>
            <a:off x="7380288" y="3933825"/>
            <a:ext cx="1749425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eg O(100) GeV</a:t>
            </a:r>
          </a:p>
        </p:txBody>
      </p:sp>
      <p:sp>
        <p:nvSpPr>
          <p:cNvPr id="102411" name="TextBox 9"/>
          <p:cNvSpPr txBox="1">
            <a:spLocks noChangeArrowheads="1"/>
          </p:cNvSpPr>
          <p:nvPr/>
        </p:nvSpPr>
        <p:spPr bwMode="auto">
          <a:xfrm>
            <a:off x="395288" y="4797425"/>
            <a:ext cx="5878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Quite effective Mechanism: Maximal Baryon asymmetry </a:t>
            </a:r>
          </a:p>
        </p:txBody>
      </p:sp>
      <p:pic>
        <p:nvPicPr>
          <p:cNvPr id="1024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2108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3" name="TextBox 12"/>
          <p:cNvSpPr txBox="1">
            <a:spLocks noChangeArrowheads="1"/>
          </p:cNvSpPr>
          <p:nvPr/>
        </p:nvSpPr>
        <p:spPr bwMode="auto">
          <a:xfrm>
            <a:off x="6588125" y="5300663"/>
            <a:ext cx="1976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T</a:t>
            </a:r>
            <a:r>
              <a:rPr lang="en-US" sz="1800" baseline="-25000"/>
              <a:t>B</a:t>
            </a:r>
            <a:r>
              <a:rPr lang="en-US" sz="1800"/>
              <a:t> = T</a:t>
            </a:r>
            <a:r>
              <a:rPr lang="en-US" sz="1800" baseline="-25000"/>
              <a:t>sph</a:t>
            </a:r>
            <a:r>
              <a:rPr lang="en-US" sz="1800"/>
              <a:t> = T</a:t>
            </a:r>
            <a:r>
              <a:rPr lang="en-US" sz="1800" baseline="-25000"/>
              <a:t>eq</a:t>
            </a:r>
            <a:endParaRPr lang="en-US" sz="1800"/>
          </a:p>
        </p:txBody>
      </p:sp>
      <p:pic>
        <p:nvPicPr>
          <p:cNvPr id="102414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4512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5" name="TextBox 14"/>
          <p:cNvSpPr txBox="1">
            <a:spLocks noChangeArrowheads="1"/>
          </p:cNvSpPr>
          <p:nvPr/>
        </p:nvSpPr>
        <p:spPr bwMode="auto">
          <a:xfrm>
            <a:off x="1835150" y="5732463"/>
            <a:ext cx="6446838" cy="647700"/>
          </a:xfrm>
          <a:prstGeom prst="rect">
            <a:avLst/>
          </a:prstGeom>
          <a:solidFill>
            <a:srgbClr val="FFD4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/>
              <a:t>Assumption</a:t>
            </a:r>
            <a:r>
              <a:rPr lang="en-US" sz="1800"/>
              <a:t>: Interactions with plasma of SM particles </a:t>
            </a:r>
          </a:p>
          <a:p>
            <a:pPr eaLnBrk="1" hangingPunct="1"/>
            <a:r>
              <a:rPr lang="en-US" sz="1800"/>
              <a:t>do not destroy quantum mechanical coherence of oscillations</a:t>
            </a:r>
          </a:p>
        </p:txBody>
      </p:sp>
      <p:sp>
        <p:nvSpPr>
          <p:cNvPr id="2" name="Oval 1"/>
          <p:cNvSpPr/>
          <p:nvPr/>
        </p:nvSpPr>
        <p:spPr>
          <a:xfrm>
            <a:off x="395536" y="5589240"/>
            <a:ext cx="849694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304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CONCLUSIONS FO FAR: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89190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PERTURBATIVELY CONSISTENT (STABLE)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STANDARD MODEL HIGGS SECTOR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WHEN RIGHT-HANDED NEUTRINOS PRESENT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badi MT Condensed Extra Bold"/>
                <a:cs typeface="Abadi MT Condensed Extra Bold"/>
              </a:rPr>
              <a:t>SEEMS TO  REQUIRE 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THREE RIGHT-HANDED NEUTRINOS</a:t>
            </a:r>
          </a:p>
          <a:p>
            <a:r>
              <a:rPr lang="en-US" b="1" dirty="0" smtClean="0"/>
              <a:t>TWO DEGENERATE IN MASS (HEAVIER THAN </a:t>
            </a:r>
            <a:r>
              <a:rPr lang="en-US" b="1" dirty="0" err="1"/>
              <a:t>G</a:t>
            </a:r>
            <a:r>
              <a:rPr lang="en-US" b="1" dirty="0" err="1" smtClean="0"/>
              <a:t>eV</a:t>
            </a:r>
            <a:r>
              <a:rPr lang="en-US" b="1" dirty="0" smtClean="0"/>
              <a:t>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ONE LIGHT (in </a:t>
            </a:r>
            <a:r>
              <a:rPr lang="en-US" b="1" dirty="0" err="1" smtClean="0">
                <a:solidFill>
                  <a:srgbClr val="008000"/>
                </a:solidFill>
              </a:rPr>
              <a:t>keV</a:t>
            </a:r>
            <a:r>
              <a:rPr lang="en-US" b="1" dirty="0" smtClean="0">
                <a:solidFill>
                  <a:srgbClr val="008000"/>
                </a:solidFill>
              </a:rPr>
              <a:t> region) 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b="1" dirty="0" smtClean="0">
                <a:solidFill>
                  <a:srgbClr val="DC4048"/>
                </a:solidFill>
                <a:latin typeface="Arial Black"/>
                <a:cs typeface="Arial Black"/>
                <a:sym typeface="Wingdings"/>
              </a:rPr>
              <a:t>dark matter candidate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660066"/>
                </a:solidFill>
              </a:rPr>
              <a:t>CPT IS ASSUMED AN EXACT SYMMETRY OF THE EARLY UNIVERSE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CP Violation </a:t>
            </a:r>
            <a:r>
              <a:rPr lang="en-US" dirty="0" smtClean="0"/>
              <a:t>enhanced due to degeneracy but </a:t>
            </a:r>
          </a:p>
          <a:p>
            <a:r>
              <a:rPr lang="en-US" dirty="0" smtClean="0"/>
              <a:t>may </a:t>
            </a:r>
            <a:r>
              <a:rPr lang="en-US" b="1" dirty="0" smtClean="0">
                <a:solidFill>
                  <a:srgbClr val="FF0000"/>
                </a:solidFill>
              </a:rPr>
              <a:t>not be sufficient </a:t>
            </a:r>
            <a:r>
              <a:rPr lang="en-US" dirty="0" smtClean="0"/>
              <a:t>to reproduce Baryon Asymmetry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90"/>
                </a:solidFill>
                <a:latin typeface="Chalkduster"/>
                <a:cs typeface="Chalkduster"/>
              </a:rPr>
              <a:t>Can we have alternatives to this CP Violation but with the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halkduster"/>
                <a:cs typeface="Chalkduster"/>
              </a:rPr>
              <a:t>important role of Right-handed Neutrinos maintained?</a:t>
            </a:r>
            <a:endParaRPr lang="en-US" b="1" dirty="0">
              <a:solidFill>
                <a:srgbClr val="000090"/>
              </a:solidFill>
              <a:latin typeface="Chalkduster"/>
              <a:cs typeface="Chalkduster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9512" y="3429000"/>
            <a:ext cx="8964488" cy="31683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830317"/>
            <a:ext cx="9000581" cy="4524315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II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CPT VIOLATION IN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(TORSIONFUL) GEOMETRIES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THE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EARLY UNIVERSE 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DUE TO KR ``AXIONS’’</a:t>
            </a:r>
          </a:p>
        </p:txBody>
      </p:sp>
    </p:spTree>
    <p:extLst>
      <p:ext uri="{BB962C8B-B14F-4D97-AF65-F5344CB8AC3E}">
        <p14:creationId xmlns:p14="http://schemas.microsoft.com/office/powerpoint/2010/main" val="421524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1819" cy="584776"/>
          </a:xfrm>
          <a:prstGeom prst="rect">
            <a:avLst/>
          </a:prstGeom>
          <a:gradFill flip="none" rotWithShape="1">
            <a:gsLst>
              <a:gs pos="85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CPT VIOLATION IN THE EARLY UNIVERSE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2275" y="1557338"/>
            <a:ext cx="5487988" cy="646112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/>
              <a:t>GENERATE Baryon and/or Lepton ASYMMETRY </a:t>
            </a:r>
          </a:p>
          <a:p>
            <a:pPr>
              <a:defRPr/>
            </a:pPr>
            <a:r>
              <a:rPr lang="en-US" b="1" i="1" dirty="0"/>
              <a:t> without Heavy Sterile Neutrinos?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150" y="2636838"/>
            <a:ext cx="3024188" cy="1477962"/>
          </a:xfrm>
          <a:prstGeom prst="rect">
            <a:avLst/>
          </a:prstGeom>
          <a:solidFill>
            <a:srgbClr val="CCFFCC"/>
          </a:solidFill>
          <a:effectLst>
            <a:outerShdw blurRad="63500" dir="13920000" kx="2700000" rotWithShape="0">
              <a:srgbClr val="FF0000">
                <a:alpha val="15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CPT Invariance Theorem :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Flat space-times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Lorentz invariance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Locality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 err="1"/>
              <a:t>Unitarity</a:t>
            </a:r>
            <a:r>
              <a:rPr lang="en-US" dirty="0"/>
              <a:t> </a:t>
            </a:r>
          </a:p>
        </p:txBody>
      </p:sp>
      <p:sp>
        <p:nvSpPr>
          <p:cNvPr id="136196" name="TextBox 8"/>
          <p:cNvSpPr txBox="1">
            <a:spLocks noChangeArrowheads="1"/>
          </p:cNvSpPr>
          <p:nvPr/>
        </p:nvSpPr>
        <p:spPr bwMode="auto">
          <a:xfrm>
            <a:off x="827088" y="4508500"/>
            <a:ext cx="723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00"/>
                </a:solidFill>
              </a:rPr>
              <a:t>(ii)-(iv) Independent reasons for violation</a:t>
            </a:r>
          </a:p>
        </p:txBody>
      </p:sp>
      <p:sp>
        <p:nvSpPr>
          <p:cNvPr id="136197" name="TextBox 7"/>
          <p:cNvSpPr txBox="1">
            <a:spLocks noChangeArrowheads="1"/>
          </p:cNvSpPr>
          <p:nvPr/>
        </p:nvSpPr>
        <p:spPr bwMode="auto">
          <a:xfrm>
            <a:off x="6732588" y="2636838"/>
            <a:ext cx="2105025" cy="1754187"/>
          </a:xfrm>
          <a:prstGeom prst="rect">
            <a:avLst/>
          </a:prstGeom>
          <a:solidFill>
            <a:srgbClr val="F0FF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Schwinger, Pauli,</a:t>
            </a:r>
          </a:p>
          <a:p>
            <a:pPr eaLnBrk="1" hangingPunct="1"/>
            <a:r>
              <a:rPr lang="en-US" sz="1800" b="1"/>
              <a:t>Luders, Jost, Bell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revisited by:</a:t>
            </a:r>
          </a:p>
          <a:p>
            <a:pPr eaLnBrk="1" hangingPunct="1"/>
            <a:r>
              <a:rPr lang="en-US" sz="1800"/>
              <a:t>Greenberg,</a:t>
            </a:r>
          </a:p>
          <a:p>
            <a:pPr eaLnBrk="1" hangingPunct="1"/>
            <a:r>
              <a:rPr lang="en-US" sz="1800"/>
              <a:t>Chaichian, Dolgov,</a:t>
            </a:r>
          </a:p>
          <a:p>
            <a:pPr eaLnBrk="1" hangingPunct="1"/>
            <a:r>
              <a:rPr lang="en-US" sz="1800"/>
              <a:t>Novikov…</a:t>
            </a:r>
          </a:p>
        </p:txBody>
      </p:sp>
    </p:spTree>
    <p:extLst>
      <p:ext uri="{BB962C8B-B14F-4D97-AF65-F5344CB8AC3E}">
        <p14:creationId xmlns:p14="http://schemas.microsoft.com/office/powerpoint/2010/main" val="351400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1819" cy="584776"/>
          </a:xfrm>
          <a:prstGeom prst="rect">
            <a:avLst/>
          </a:prstGeom>
          <a:gradFill flip="none" rotWithShape="1">
            <a:gsLst>
              <a:gs pos="85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CPT VIOLATION IN THE EARLY UNIVERSE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2275" y="1557338"/>
            <a:ext cx="5487988" cy="646112"/>
          </a:xfrm>
          <a:prstGeom prst="rect">
            <a:avLst/>
          </a:prstGeom>
          <a:solidFill>
            <a:schemeClr val="accent5">
              <a:lumMod val="90000"/>
            </a:schemeClr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/>
              <a:t>GENERATE Baryon and/or Lepton ASYMMETRY </a:t>
            </a:r>
          </a:p>
          <a:p>
            <a:pPr>
              <a:defRPr/>
            </a:pPr>
            <a:r>
              <a:rPr lang="en-US" b="1" i="1" dirty="0"/>
              <a:t> without Heavy Sterile Neutrinos?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150" y="2636838"/>
            <a:ext cx="3024188" cy="1477962"/>
          </a:xfrm>
          <a:prstGeom prst="rect">
            <a:avLst/>
          </a:prstGeom>
          <a:solidFill>
            <a:srgbClr val="CCFFCC"/>
          </a:solidFill>
          <a:effectLst>
            <a:outerShdw blurRad="63500" dir="13920000" kx="2700000" rotWithShape="0">
              <a:srgbClr val="FF0000">
                <a:alpha val="15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CPT Invariance Theorem :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Flat space-times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Lorentz invariance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Locality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 err="1"/>
              <a:t>Unitarity</a:t>
            </a:r>
            <a:r>
              <a:rPr lang="en-US" dirty="0"/>
              <a:t> </a:t>
            </a:r>
          </a:p>
        </p:txBody>
      </p:sp>
      <p:sp>
        <p:nvSpPr>
          <p:cNvPr id="136196" name="TextBox 8"/>
          <p:cNvSpPr txBox="1">
            <a:spLocks noChangeArrowheads="1"/>
          </p:cNvSpPr>
          <p:nvPr/>
        </p:nvSpPr>
        <p:spPr bwMode="auto">
          <a:xfrm>
            <a:off x="827088" y="4508500"/>
            <a:ext cx="723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00"/>
                </a:solidFill>
              </a:rPr>
              <a:t>(ii)-(iv) Independent reasons for violation</a:t>
            </a:r>
          </a:p>
        </p:txBody>
      </p:sp>
      <p:sp>
        <p:nvSpPr>
          <p:cNvPr id="136197" name="TextBox 7"/>
          <p:cNvSpPr txBox="1">
            <a:spLocks noChangeArrowheads="1"/>
          </p:cNvSpPr>
          <p:nvPr/>
        </p:nvSpPr>
        <p:spPr bwMode="auto">
          <a:xfrm>
            <a:off x="6732588" y="2636838"/>
            <a:ext cx="2105025" cy="1754187"/>
          </a:xfrm>
          <a:prstGeom prst="rect">
            <a:avLst/>
          </a:prstGeom>
          <a:solidFill>
            <a:srgbClr val="F0FF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Schwinger, Pauli,</a:t>
            </a:r>
          </a:p>
          <a:p>
            <a:pPr eaLnBrk="1" hangingPunct="1"/>
            <a:r>
              <a:rPr lang="en-US" sz="1800" b="1"/>
              <a:t>Luders, Jost, Bell</a:t>
            </a:r>
          </a:p>
          <a:p>
            <a:pPr eaLnBrk="1" hangingPunct="1"/>
            <a:r>
              <a:rPr lang="en-US" sz="1800" b="1">
                <a:solidFill>
                  <a:srgbClr val="0000FF"/>
                </a:solidFill>
              </a:rPr>
              <a:t>revisited by:</a:t>
            </a:r>
          </a:p>
          <a:p>
            <a:pPr eaLnBrk="1" hangingPunct="1"/>
            <a:r>
              <a:rPr lang="en-US" sz="1800"/>
              <a:t>Greenberg,</a:t>
            </a:r>
          </a:p>
          <a:p>
            <a:pPr eaLnBrk="1" hangingPunct="1"/>
            <a:r>
              <a:rPr lang="en-US" sz="1800"/>
              <a:t>Chaichian, Dolgov,</a:t>
            </a:r>
          </a:p>
          <a:p>
            <a:pPr eaLnBrk="1" hangingPunct="1"/>
            <a:r>
              <a:rPr lang="en-US" sz="1800"/>
              <a:t>Novikov…</a:t>
            </a:r>
          </a:p>
        </p:txBody>
      </p:sp>
      <p:sp>
        <p:nvSpPr>
          <p:cNvPr id="8" name="Oval 7"/>
          <p:cNvSpPr/>
          <p:nvPr/>
        </p:nvSpPr>
        <p:spPr>
          <a:xfrm>
            <a:off x="2051050" y="3068638"/>
            <a:ext cx="2447925" cy="57626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335699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Background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induced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35621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25" y="476883"/>
            <a:ext cx="8331127" cy="544764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GRAVITATIONAL BACKGROUNDS </a:t>
            </a:r>
          </a:p>
          <a:p>
            <a:r>
              <a:rPr lang="en-US" sz="3200" dirty="0" smtClean="0"/>
              <a:t>GENERATING </a:t>
            </a:r>
            <a:r>
              <a:rPr lang="en-US" sz="3200" b="1" dirty="0" smtClean="0">
                <a:solidFill>
                  <a:srgbClr val="FF0000"/>
                </a:solidFill>
              </a:rPr>
              <a:t>CPT VIOLATING EFFECTS</a:t>
            </a:r>
          </a:p>
          <a:p>
            <a:r>
              <a:rPr lang="en-US" sz="3200" dirty="0" smtClean="0"/>
              <a:t>IN </a:t>
            </a:r>
            <a:r>
              <a:rPr lang="en-US" sz="3200" dirty="0"/>
              <a:t>THE EARLY </a:t>
            </a:r>
            <a:r>
              <a:rPr lang="en-US" sz="3200" dirty="0" smtClean="0"/>
              <a:t>UNIVERSE: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PARTICLE-ANTIPARTICLE DIFFERENCES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IN DISPERSION  RELATIONS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Differences in populations </a:t>
            </a:r>
            <a:endParaRPr lang="en-US" sz="280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sym typeface="Wingdings"/>
              </a:rPr>
              <a:t>freeze out  </a:t>
            </a:r>
            <a:r>
              <a:rPr lang="en-US" sz="3200" dirty="0" err="1" smtClean="0">
                <a:sym typeface="Wingdings"/>
              </a:rPr>
              <a:t>Baryogenesis</a:t>
            </a:r>
            <a:r>
              <a:rPr lang="en-US" sz="3200" dirty="0" smtClean="0">
                <a:sym typeface="Wingdings"/>
              </a:rPr>
              <a:t>  or   </a:t>
            </a:r>
          </a:p>
          <a:p>
            <a:r>
              <a:rPr lang="en-US" sz="3200" dirty="0" smtClean="0">
                <a:sym typeface="Wingdings"/>
              </a:rPr>
              <a:t>   </a:t>
            </a:r>
            <a:r>
              <a:rPr lang="en-US" sz="3200" dirty="0" err="1" smtClean="0">
                <a:sym typeface="Wingdings"/>
              </a:rPr>
              <a:t>Leptogenesis</a:t>
            </a:r>
            <a:r>
              <a:rPr lang="en-US" sz="3200" dirty="0" smtClean="0">
                <a:sym typeface="Wingdings"/>
              </a:rPr>
              <a:t>  </a:t>
            </a:r>
            <a:r>
              <a:rPr lang="en-US" sz="3200" dirty="0" err="1" smtClean="0">
                <a:sym typeface="Wingdings"/>
              </a:rPr>
              <a:t>Baryogenesis</a:t>
            </a:r>
            <a:endParaRPr lang="en-US" sz="3200" dirty="0">
              <a:sym typeface="Wingdings"/>
            </a:endParaRP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7218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25" y="476883"/>
            <a:ext cx="8331127" cy="544764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GRAVITATIONAL BACKGROUNDS </a:t>
            </a:r>
          </a:p>
          <a:p>
            <a:r>
              <a:rPr lang="en-US" sz="3200" dirty="0" smtClean="0"/>
              <a:t>GENERATING </a:t>
            </a:r>
            <a:r>
              <a:rPr lang="en-US" sz="3200" b="1" dirty="0" smtClean="0">
                <a:solidFill>
                  <a:srgbClr val="FF0000"/>
                </a:solidFill>
              </a:rPr>
              <a:t>CPT VIOLATING EFFECTS</a:t>
            </a:r>
          </a:p>
          <a:p>
            <a:r>
              <a:rPr lang="en-US" sz="3200" dirty="0" smtClean="0"/>
              <a:t>IN </a:t>
            </a:r>
            <a:r>
              <a:rPr lang="en-US" sz="3200" dirty="0"/>
              <a:t>THE EARLY </a:t>
            </a:r>
            <a:r>
              <a:rPr lang="en-US" sz="3200" dirty="0" smtClean="0"/>
              <a:t>UNIVERSE: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PARTICLE-ANTIPARTICLE DIFFERENCES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IN DISPERSION  RELATIONS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Differences in populations </a:t>
            </a:r>
            <a:endParaRPr lang="en-US" sz="280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sym typeface="Wingdings"/>
              </a:rPr>
              <a:t>freeze out  </a:t>
            </a:r>
            <a:r>
              <a:rPr lang="en-US" sz="3200" dirty="0" err="1" smtClean="0">
                <a:sym typeface="Wingdings"/>
              </a:rPr>
              <a:t>Baryogenesis</a:t>
            </a:r>
            <a:r>
              <a:rPr lang="en-US" sz="3200" dirty="0" smtClean="0">
                <a:sym typeface="Wingdings"/>
              </a:rPr>
              <a:t>  or   </a:t>
            </a:r>
          </a:p>
          <a:p>
            <a:r>
              <a:rPr lang="en-US" sz="3200" dirty="0" smtClean="0">
                <a:sym typeface="Wingdings"/>
              </a:rPr>
              <a:t>   </a:t>
            </a:r>
            <a:r>
              <a:rPr lang="en-US" sz="3200" dirty="0" err="1" smtClean="0">
                <a:sym typeface="Wingdings"/>
              </a:rPr>
              <a:t>Leptogenesis</a:t>
            </a:r>
            <a:r>
              <a:rPr lang="en-US" sz="3200" dirty="0" smtClean="0">
                <a:sym typeface="Wingdings"/>
              </a:rPr>
              <a:t>  </a:t>
            </a:r>
            <a:r>
              <a:rPr lang="en-US" sz="3200" dirty="0" err="1" smtClean="0">
                <a:sym typeface="Wingdings"/>
              </a:rPr>
              <a:t>Baryogenesis</a:t>
            </a:r>
            <a:endParaRPr lang="en-US" sz="3200" dirty="0">
              <a:sym typeface="Wingdings"/>
            </a:endParaRP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Arial Black"/>
                <a:cs typeface="Arial Black"/>
              </a:rPr>
              <a:t>REVIEW VARIOUS SCENARIOS</a:t>
            </a:r>
            <a:endParaRPr lang="en-US" sz="3200"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7584" y="3789040"/>
            <a:ext cx="669674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5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825" y="476883"/>
            <a:ext cx="8331127" cy="5447645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GRAVITATIONAL BACKGROUNDS </a:t>
            </a:r>
          </a:p>
          <a:p>
            <a:r>
              <a:rPr lang="en-US" sz="3200" dirty="0" smtClean="0"/>
              <a:t>GENERATING </a:t>
            </a:r>
            <a:r>
              <a:rPr lang="en-US" sz="3200" b="1" dirty="0" smtClean="0">
                <a:solidFill>
                  <a:srgbClr val="FF0000"/>
                </a:solidFill>
              </a:rPr>
              <a:t>CPT VIOLATING EFFECTS</a:t>
            </a:r>
          </a:p>
          <a:p>
            <a:r>
              <a:rPr lang="en-US" sz="3200" dirty="0" smtClean="0"/>
              <a:t>IN </a:t>
            </a:r>
            <a:r>
              <a:rPr lang="en-US" sz="3200" dirty="0"/>
              <a:t>THE EARLY </a:t>
            </a:r>
            <a:r>
              <a:rPr lang="en-US" sz="3200" dirty="0" smtClean="0"/>
              <a:t>UNIVERSE: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PARTICLE-ANTIPARTICLE DIFFERENCES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IN DISPERSION  RELATIONS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halkduster"/>
                <a:cs typeface="Chalkduster"/>
                <a:sym typeface="Wingdings"/>
              </a:rPr>
              <a:t>Differences in populations </a:t>
            </a:r>
            <a:endParaRPr lang="en-US" sz="2800" dirty="0" smtClean="0">
              <a:solidFill>
                <a:srgbClr val="FF0000"/>
              </a:solidFill>
              <a:latin typeface="Chalkduster"/>
              <a:cs typeface="Chalkduster"/>
            </a:endParaRP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sym typeface="Wingdings"/>
              </a:rPr>
              <a:t>freeze out  </a:t>
            </a:r>
            <a:r>
              <a:rPr lang="en-US" sz="3200" dirty="0" err="1" smtClean="0">
                <a:sym typeface="Wingdings"/>
              </a:rPr>
              <a:t>Baryogenesis</a:t>
            </a:r>
            <a:r>
              <a:rPr lang="en-US" sz="3200" dirty="0" smtClean="0">
                <a:sym typeface="Wingdings"/>
              </a:rPr>
              <a:t>  or   </a:t>
            </a:r>
          </a:p>
          <a:p>
            <a:r>
              <a:rPr lang="en-US" sz="3200" dirty="0" smtClean="0">
                <a:sym typeface="Wingdings"/>
              </a:rPr>
              <a:t>   </a:t>
            </a:r>
            <a:r>
              <a:rPr lang="en-US" sz="3200" dirty="0" err="1" smtClean="0">
                <a:sym typeface="Wingdings"/>
              </a:rPr>
              <a:t>Leptogenesis</a:t>
            </a:r>
            <a:r>
              <a:rPr lang="en-US" sz="3200" dirty="0" smtClean="0">
                <a:sym typeface="Wingdings"/>
              </a:rPr>
              <a:t>  </a:t>
            </a:r>
            <a:r>
              <a:rPr lang="en-US" sz="3200" dirty="0" err="1" smtClean="0">
                <a:sym typeface="Wingdings"/>
              </a:rPr>
              <a:t>Baryogenesis</a:t>
            </a:r>
            <a:endParaRPr lang="en-US" sz="3200" dirty="0">
              <a:sym typeface="Wingdings"/>
            </a:endParaRP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90"/>
                </a:solidFill>
                <a:latin typeface="Arial Black"/>
                <a:cs typeface="Arial Black"/>
              </a:rPr>
              <a:t>REVIEW VARIOUS SCENARIOS</a:t>
            </a:r>
            <a:endParaRPr lang="en-US" sz="3200" b="1" dirty="0">
              <a:solidFill>
                <a:srgbClr val="000090"/>
              </a:solidFill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437112"/>
            <a:ext cx="2085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B-L conserving  GUT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 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Sphaleron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27584" y="3789040"/>
            <a:ext cx="7056784" cy="18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847754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Scalar Fields in Early Universe: </a:t>
            </a:r>
            <a:r>
              <a:rPr lang="en-US" b="1" dirty="0" smtClean="0"/>
              <a:t>Plenty of them in extended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particle physics models: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inflaton</a:t>
            </a:r>
            <a:r>
              <a:rPr lang="en-US" b="1" dirty="0" smtClean="0"/>
              <a:t>(s), </a:t>
            </a:r>
            <a:r>
              <a:rPr lang="en-US" b="1" dirty="0" err="1" smtClean="0"/>
              <a:t>dilaton</a:t>
            </a:r>
            <a:r>
              <a:rPr lang="en-US" b="1" dirty="0" smtClean="0"/>
              <a:t>, </a:t>
            </a:r>
            <a:r>
              <a:rPr lang="en-US" b="1" dirty="0" err="1" smtClean="0"/>
              <a:t>axions</a:t>
            </a:r>
            <a:r>
              <a:rPr lang="en-US" b="1" dirty="0" smtClean="0"/>
              <a:t>,  </a:t>
            </a:r>
          </a:p>
          <a:p>
            <a:pPr eaLnBrk="1" hangingPunct="1"/>
            <a:r>
              <a:rPr lang="en-US" b="1" dirty="0" smtClean="0"/>
              <a:t>                                                       moduli ….</a:t>
            </a:r>
            <a:r>
              <a:rPr lang="en-US" b="1" i="1" dirty="0" smtClean="0">
                <a:solidFill>
                  <a:srgbClr val="FF0000"/>
                </a:solidFill>
              </a:rPr>
              <a:t>Various effects…</a:t>
            </a:r>
          </a:p>
          <a:p>
            <a:pPr eaLnBrk="1" hangingPunct="1"/>
            <a:endParaRPr lang="en-US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800" b="1" dirty="0"/>
          </a:p>
          <a:p>
            <a:pPr eaLnBrk="1" hangingPunct="1"/>
            <a:endParaRPr lang="en-US" sz="2000" b="1" dirty="0" smtClean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SCALAR FIELDS IN EARLY UNIVERSE</a:t>
            </a:r>
          </a:p>
        </p:txBody>
      </p:sp>
    </p:spTree>
    <p:extLst>
      <p:ext uri="{BB962C8B-B14F-4D97-AF65-F5344CB8AC3E}">
        <p14:creationId xmlns:p14="http://schemas.microsoft.com/office/powerpoint/2010/main" val="221353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008112"/>
          </a:xfrm>
          <a:noFill/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latin typeface="Chalkboard"/>
                <a:cs typeface="Chalkboard"/>
              </a:rPr>
              <a:t> CPTV Effects of different Space-Time-Curvature</a:t>
            </a:r>
            <a:r>
              <a:rPr lang="el-GR" sz="2800" b="1" dirty="0" smtClean="0">
                <a:latin typeface="Chalkboard"/>
                <a:cs typeface="Chalkboard"/>
              </a:rPr>
              <a:t>/</a:t>
            </a:r>
            <a:r>
              <a:rPr lang="en-US" sz="2800" b="1" dirty="0" smtClean="0">
                <a:latin typeface="Chalkboard"/>
                <a:cs typeface="Chalkboard"/>
              </a:rPr>
              <a:t>Spin couplings between </a:t>
            </a:r>
            <a:r>
              <a:rPr lang="en-GB" sz="2800" b="1" dirty="0" smtClean="0">
                <a:latin typeface="Chalkboard"/>
                <a:cs typeface="Chalkboard"/>
              </a:rPr>
              <a:t>neutrinos/antineutrinos</a:t>
            </a:r>
            <a:endParaRPr lang="en-US" sz="2800" b="1" dirty="0">
              <a:latin typeface="Chalkboard"/>
              <a:cs typeface="Chalkboard"/>
            </a:endParaRPr>
          </a:p>
        </p:txBody>
      </p:sp>
      <p:sp>
        <p:nvSpPr>
          <p:cNvPr id="167941" name="Rectangle 3"/>
          <p:cNvSpPr>
            <a:spLocks noChangeArrowheads="1"/>
          </p:cNvSpPr>
          <p:nvPr/>
        </p:nvSpPr>
        <p:spPr bwMode="auto">
          <a:xfrm>
            <a:off x="3708400" y="1412875"/>
            <a:ext cx="5219700" cy="58477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B. </a:t>
            </a:r>
            <a:r>
              <a:rPr lang="en-US" sz="1600" b="1" dirty="0" err="1"/>
              <a:t>Mukhopadhyay</a:t>
            </a:r>
            <a:r>
              <a:rPr lang="en-US" sz="1600" b="1" dirty="0"/>
              <a:t>, U. </a:t>
            </a:r>
            <a:r>
              <a:rPr lang="en-US" sz="1600" b="1" dirty="0" err="1"/>
              <a:t>Debnath</a:t>
            </a:r>
            <a:r>
              <a:rPr lang="en-US" sz="1600" b="1" dirty="0"/>
              <a:t>, N. </a:t>
            </a:r>
            <a:r>
              <a:rPr lang="en-US" sz="1600" b="1" dirty="0" err="1"/>
              <a:t>Dadhich</a:t>
            </a:r>
            <a:r>
              <a:rPr lang="en-US" sz="1600" b="1" dirty="0"/>
              <a:t>, M. </a:t>
            </a:r>
            <a:r>
              <a:rPr lang="en-US" sz="1600" b="1" dirty="0" err="1" smtClean="0"/>
              <a:t>Sinha</a:t>
            </a:r>
            <a:endParaRPr lang="en-US" sz="1600" b="1" dirty="0" smtClean="0"/>
          </a:p>
          <a:p>
            <a:r>
              <a:rPr lang="en-US" sz="1600" b="1" dirty="0" err="1" smtClean="0"/>
              <a:t>Lambiase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Mohanty</a:t>
            </a:r>
            <a:endParaRPr lang="en-US" sz="1600" b="1" dirty="0"/>
          </a:p>
        </p:txBody>
      </p:sp>
      <p:sp>
        <p:nvSpPr>
          <p:cNvPr id="167942" name="TextBox 5"/>
          <p:cNvSpPr txBox="1">
            <a:spLocks noChangeArrowheads="1"/>
          </p:cNvSpPr>
          <p:nvPr/>
        </p:nvSpPr>
        <p:spPr bwMode="auto">
          <a:xfrm>
            <a:off x="395288" y="1989138"/>
            <a:ext cx="81605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Curvature</a:t>
            </a:r>
            <a:r>
              <a:rPr lang="en-US" sz="1800" dirty="0"/>
              <a:t> Coupling to </a:t>
            </a:r>
            <a:r>
              <a:rPr lang="en-US" sz="1800" b="1" dirty="0">
                <a:solidFill>
                  <a:srgbClr val="FF0000"/>
                </a:solidFill>
              </a:rPr>
              <a:t>fermion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spin</a:t>
            </a:r>
            <a:r>
              <a:rPr lang="en-US" sz="1800" dirty="0"/>
              <a:t> may lead to different dispersion relations</a:t>
            </a:r>
          </a:p>
          <a:p>
            <a:pPr eaLnBrk="1" hangingPunct="1"/>
            <a:r>
              <a:rPr lang="en-US" sz="1800" dirty="0"/>
              <a:t>between neutrinos and antineutrinos </a:t>
            </a:r>
            <a:r>
              <a:rPr lang="en-US" sz="1800" dirty="0" smtClean="0"/>
              <a:t>(assumed </a:t>
            </a:r>
            <a:r>
              <a:rPr lang="en-US" sz="1800" b="1" i="1" dirty="0" smtClean="0">
                <a:solidFill>
                  <a:srgbClr val="FF0000"/>
                </a:solidFill>
              </a:rPr>
              <a:t>dominant</a:t>
            </a:r>
            <a:r>
              <a:rPr lang="en-US" sz="1800" dirty="0" smtClean="0"/>
              <a:t> in </a:t>
            </a:r>
            <a:r>
              <a:rPr lang="en-US" sz="1800" dirty="0"/>
              <a:t>the Early </a:t>
            </a:r>
            <a:r>
              <a:rPr lang="en-US" sz="1800" dirty="0" smtClean="0"/>
              <a:t>eras) </a:t>
            </a:r>
          </a:p>
          <a:p>
            <a:pPr eaLnBrk="1" hangingPunct="1"/>
            <a:r>
              <a:rPr lang="en-US" sz="1800" dirty="0" smtClean="0"/>
              <a:t>in </a:t>
            </a:r>
            <a:r>
              <a:rPr lang="en-US" sz="1800" b="1" dirty="0">
                <a:solidFill>
                  <a:srgbClr val="FF0000"/>
                </a:solidFill>
              </a:rPr>
              <a:t>non-</a:t>
            </a:r>
            <a:r>
              <a:rPr lang="en-US" sz="1800" b="1" dirty="0" smtClean="0">
                <a:solidFill>
                  <a:srgbClr val="FF0000"/>
                </a:solidFill>
              </a:rPr>
              <a:t>spherically symmetric</a:t>
            </a:r>
            <a:r>
              <a:rPr lang="en-US" sz="1800" dirty="0" smtClean="0"/>
              <a:t> geometries </a:t>
            </a:r>
            <a:r>
              <a:rPr lang="en-US" sz="1800" dirty="0"/>
              <a:t>in the Early Universe.</a:t>
            </a:r>
          </a:p>
        </p:txBody>
      </p:sp>
    </p:spTree>
    <p:extLst>
      <p:ext uri="{BB962C8B-B14F-4D97-AF65-F5344CB8AC3E}">
        <p14:creationId xmlns:p14="http://schemas.microsoft.com/office/powerpoint/2010/main" val="145477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2019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Dirac </a:t>
            </a:r>
            <a:r>
              <a:rPr lang="en-US" sz="1800" dirty="0" err="1" smtClean="0"/>
              <a:t>Lagrangian</a:t>
            </a:r>
            <a:endParaRPr lang="en-US" sz="1800" dirty="0"/>
          </a:p>
        </p:txBody>
      </p:sp>
      <p:pic>
        <p:nvPicPr>
          <p:cNvPr id="169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365625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699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0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0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10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Dirac Lagrangian (for concreteness, it can be extended to Majorana neutrinos)</a:t>
            </a:r>
          </a:p>
        </p:txBody>
      </p:sp>
      <p:pic>
        <p:nvPicPr>
          <p:cNvPr id="17101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365625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710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12682"/>
            <a:ext cx="8672513" cy="14128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56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10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Dirac Lagrangian (for concreteness, it can be extended to Majorana neutrinos)</a:t>
            </a:r>
          </a:p>
        </p:txBody>
      </p:sp>
      <p:pic>
        <p:nvPicPr>
          <p:cNvPr id="169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365625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699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8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10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Dirac Lagrangian (for concreteness, it can be extended to Majorana neutrinos)</a:t>
            </a:r>
          </a:p>
        </p:txBody>
      </p:sp>
      <p:pic>
        <p:nvPicPr>
          <p:cNvPr id="169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365625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699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88447"/>
            <a:ext cx="758707" cy="6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300192" y="4399491"/>
            <a:ext cx="165618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89149" y="5517232"/>
            <a:ext cx="3499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Standard Model Extension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type </a:t>
            </a:r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Lorentz-violating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coupling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(</a:t>
            </a:r>
            <a:r>
              <a:rPr lang="en-US" dirty="0" err="1" smtClean="0">
                <a:solidFill>
                  <a:srgbClr val="008000"/>
                </a:solidFill>
                <a:latin typeface="Arial Black"/>
                <a:cs typeface="Arial Black"/>
              </a:rPr>
              <a:t>Kostelecky</a:t>
            </a:r>
            <a:r>
              <a:rPr lang="en-US" dirty="0" smtClean="0">
                <a:solidFill>
                  <a:srgbClr val="008000"/>
                </a:solidFill>
                <a:latin typeface="Arial Black"/>
                <a:cs typeface="Arial Black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Arial Black"/>
                <a:cs typeface="Arial Black"/>
              </a:rPr>
              <a:t>et al</a:t>
            </a:r>
            <a:r>
              <a:rPr lang="en-US" dirty="0" smtClean="0">
                <a:solidFill>
                  <a:srgbClr val="008000"/>
                </a:solidFill>
                <a:latin typeface="Arial Black"/>
                <a:cs typeface="Arial Black"/>
              </a:rPr>
              <a:t>.</a:t>
            </a:r>
            <a:r>
              <a:rPr lang="en-US" dirty="0" smtClean="0">
                <a:solidFill>
                  <a:srgbClr val="0000FF"/>
                </a:solidFill>
                <a:latin typeface="Arial Black"/>
                <a:cs typeface="Arial Black"/>
              </a:rPr>
              <a:t>)</a:t>
            </a:r>
            <a:endParaRPr lang="en-US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0733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10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Dirac Lagrangian (for concreteness, it can be extended to Majorana neutrinos)</a:t>
            </a:r>
          </a:p>
        </p:txBody>
      </p:sp>
      <p:pic>
        <p:nvPicPr>
          <p:cNvPr id="169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365625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699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942667" y="4399491"/>
            <a:ext cx="62653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40239" y="5671055"/>
            <a:ext cx="4121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or homogeneous and  isotropic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Friedman-Robertson-Walker </a:t>
            </a:r>
          </a:p>
          <a:p>
            <a:r>
              <a:rPr lang="en-US" sz="2000" dirty="0" smtClean="0"/>
              <a:t>geometries the resulting </a:t>
            </a:r>
            <a:r>
              <a:rPr lang="en-US" sz="2000" i="1" dirty="0" smtClean="0"/>
              <a:t>B</a:t>
            </a:r>
            <a:r>
              <a:rPr lang="el-GR" sz="2000" i="1" baseline="30000" dirty="0" smtClean="0"/>
              <a:t>μ</a:t>
            </a:r>
            <a:r>
              <a:rPr lang="en-GB" sz="2000" i="1" baseline="30000" dirty="0" smtClean="0"/>
              <a:t> </a:t>
            </a:r>
            <a:r>
              <a:rPr lang="en-GB" sz="2000" b="1" i="1" dirty="0" smtClean="0">
                <a:solidFill>
                  <a:srgbClr val="FF0000"/>
                </a:solidFill>
              </a:rPr>
              <a:t>vanish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6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10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Dirac Lagrangian (for concreteness, it can be extended to Majorana neutrinos)</a:t>
            </a:r>
          </a:p>
        </p:txBody>
      </p:sp>
      <p:pic>
        <p:nvPicPr>
          <p:cNvPr id="1699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9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4365625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6999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958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2" name="TextBox 13"/>
          <p:cNvSpPr txBox="1">
            <a:spLocks noChangeArrowheads="1"/>
          </p:cNvSpPr>
          <p:nvPr/>
        </p:nvSpPr>
        <p:spPr bwMode="auto">
          <a:xfrm>
            <a:off x="4787900" y="5540375"/>
            <a:ext cx="41871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Can be constant in a given</a:t>
            </a:r>
          </a:p>
          <a:p>
            <a:pPr eaLnBrk="1" hangingPunct="1"/>
            <a:r>
              <a:rPr lang="en-US" sz="1800" dirty="0"/>
              <a:t>local frame in Early Universe</a:t>
            </a:r>
          </a:p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axisymmetric </a:t>
            </a:r>
            <a:r>
              <a:rPr lang="en-US" sz="1800" b="1" dirty="0" smtClean="0">
                <a:solidFill>
                  <a:srgbClr val="FF0000"/>
                </a:solidFill>
              </a:rPr>
              <a:t>(Bianchi) cosmologies</a:t>
            </a:r>
            <a:endParaRPr lang="en-US" sz="18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/>
              <a:t>or </a:t>
            </a:r>
            <a:r>
              <a:rPr lang="en-US" sz="1800" b="1" dirty="0">
                <a:solidFill>
                  <a:srgbClr val="0000FF"/>
                </a:solidFill>
              </a:rPr>
              <a:t>near rotating Black holes</a:t>
            </a:r>
          </a:p>
        </p:txBody>
      </p:sp>
      <p:pic>
        <p:nvPicPr>
          <p:cNvPr id="169993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84391"/>
            <a:ext cx="758707" cy="60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942667" y="4399491"/>
            <a:ext cx="62653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8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Box 1"/>
          <p:cNvSpPr txBox="1">
            <a:spLocks noChangeArrowheads="1"/>
          </p:cNvSpPr>
          <p:nvPr/>
        </p:nvSpPr>
        <p:spPr bwMode="auto">
          <a:xfrm>
            <a:off x="1074235" y="549275"/>
            <a:ext cx="6743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DISPERSION RELATIONS OF NEUTRINOS ARE </a:t>
            </a:r>
            <a:r>
              <a:rPr lang="en-US" sz="1800" b="1" i="1" dirty="0">
                <a:solidFill>
                  <a:srgbClr val="FF0000"/>
                </a:solidFill>
              </a:rPr>
              <a:t>DIFFERENT </a:t>
            </a:r>
          </a:p>
          <a:p>
            <a:pPr algn="ctr" eaLnBrk="1" hangingPunct="1"/>
            <a:r>
              <a:rPr lang="en-US" sz="1800" b="1" dirty="0"/>
              <a:t>FROM THOSE OF ANTINEUTRINOS IN </a:t>
            </a:r>
            <a:r>
              <a:rPr lang="en-US" sz="1800" b="1" i="1" dirty="0" smtClean="0">
                <a:solidFill>
                  <a:srgbClr val="FF0000"/>
                </a:solidFill>
              </a:rPr>
              <a:t>SUCH</a:t>
            </a:r>
            <a:r>
              <a:rPr lang="en-US" sz="1800" b="1" dirty="0" smtClean="0"/>
              <a:t> GEOMETRIES</a:t>
            </a:r>
          </a:p>
          <a:p>
            <a:pPr algn="ctr" eaLnBrk="1" hangingPunct="1"/>
            <a:r>
              <a:rPr lang="en-US" sz="1800" b="1" dirty="0" smtClean="0"/>
              <a:t>IF </a:t>
            </a:r>
            <a:r>
              <a:rPr lang="en-US" sz="1800" b="1" i="1" dirty="0" smtClean="0">
                <a:solidFill>
                  <a:srgbClr val="FF0000"/>
                </a:solidFill>
              </a:rPr>
              <a:t>B</a:t>
            </a:r>
            <a:r>
              <a:rPr lang="en-US" sz="1800" b="1" i="1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= CONSTANT IN A LOCAL FRAME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720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81075"/>
            <a:ext cx="11176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Box 4"/>
          <p:cNvSpPr txBox="1">
            <a:spLocks noChangeArrowheads="1"/>
          </p:cNvSpPr>
          <p:nvPr/>
        </p:nvSpPr>
        <p:spPr bwMode="auto">
          <a:xfrm>
            <a:off x="2484438" y="1844675"/>
            <a:ext cx="528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± refers to chiral fields (here neutrino/antineutrino)</a:t>
            </a:r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755650" y="2636838"/>
            <a:ext cx="412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CPTV Dispersion relations </a:t>
            </a:r>
          </a:p>
        </p:txBody>
      </p:sp>
      <p:sp>
        <p:nvSpPr>
          <p:cNvPr id="172038" name="TextBox 7"/>
          <p:cNvSpPr txBox="1">
            <a:spLocks noChangeArrowheads="1"/>
          </p:cNvSpPr>
          <p:nvPr/>
        </p:nvSpPr>
        <p:spPr bwMode="auto">
          <a:xfrm>
            <a:off x="375190" y="4508500"/>
            <a:ext cx="6817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but </a:t>
            </a:r>
            <a:r>
              <a:rPr lang="en-US" sz="1800" dirty="0" smtClean="0"/>
              <a:t>(bare) masses </a:t>
            </a:r>
            <a:r>
              <a:rPr lang="en-US" sz="1800" dirty="0"/>
              <a:t>are equal between particle/anti-particle sectors </a:t>
            </a:r>
          </a:p>
        </p:txBody>
      </p:sp>
      <p:pic>
        <p:nvPicPr>
          <p:cNvPr id="17203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7594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TextBox 10"/>
          <p:cNvSpPr txBox="1">
            <a:spLocks noChangeArrowheads="1"/>
          </p:cNvSpPr>
          <p:nvPr/>
        </p:nvSpPr>
        <p:spPr bwMode="auto">
          <a:xfrm>
            <a:off x="60325" y="5013176"/>
            <a:ext cx="908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00FF"/>
                </a:solidFill>
              </a:rPr>
              <a:t>Abundances</a:t>
            </a:r>
            <a:r>
              <a:rPr lang="en-US" sz="1800" dirty="0"/>
              <a:t> of neutrinos in Early Universe, then, </a:t>
            </a:r>
            <a:r>
              <a:rPr lang="en-US" sz="1800" b="1" i="1" dirty="0">
                <a:solidFill>
                  <a:srgbClr val="0000FF"/>
                </a:solidFill>
              </a:rPr>
              <a:t>different</a:t>
            </a:r>
            <a:r>
              <a:rPr lang="en-US" sz="1800" dirty="0"/>
              <a:t> from those of antineutrinos</a:t>
            </a:r>
          </a:p>
          <a:p>
            <a:pPr eaLnBrk="1" hangingPunct="1"/>
            <a:r>
              <a:rPr lang="en-US" sz="1800" dirty="0"/>
              <a:t>if </a:t>
            </a:r>
            <a:r>
              <a:rPr lang="en-US" sz="1800" b="1" dirty="0">
                <a:solidFill>
                  <a:srgbClr val="FF0000"/>
                </a:solidFill>
              </a:rPr>
              <a:t>B</a:t>
            </a:r>
            <a:r>
              <a:rPr lang="en-US" sz="1800" b="1" baseline="-25000" dirty="0">
                <a:solidFill>
                  <a:srgbClr val="FF0000"/>
                </a:solidFill>
              </a:rPr>
              <a:t>0</a:t>
            </a:r>
            <a:r>
              <a:rPr lang="en-US" sz="1800" dirty="0"/>
              <a:t> is </a:t>
            </a:r>
            <a:r>
              <a:rPr lang="en-US" sz="1800" b="1" i="1" dirty="0">
                <a:solidFill>
                  <a:srgbClr val="FF0000"/>
                </a:solidFill>
              </a:rPr>
              <a:t>non-</a:t>
            </a:r>
            <a:r>
              <a:rPr lang="en-US" sz="1800" b="1" i="1" dirty="0" smtClean="0">
                <a:solidFill>
                  <a:srgbClr val="FF0000"/>
                </a:solidFill>
              </a:rPr>
              <a:t>trivial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DC4048"/>
                </a:solidFill>
              </a:rPr>
              <a:t>ALREADY IN THERMAL EQUILIBRIUM</a:t>
            </a:r>
            <a:endParaRPr lang="en-US" sz="1800" b="1" dirty="0">
              <a:solidFill>
                <a:srgbClr val="DC4048"/>
              </a:solidFill>
            </a:endParaRPr>
          </a:p>
        </p:txBody>
      </p:sp>
      <p:sp>
        <p:nvSpPr>
          <p:cNvPr id="172041" name="TextBox 1"/>
          <p:cNvSpPr txBox="1">
            <a:spLocks noChangeArrowheads="1"/>
          </p:cNvSpPr>
          <p:nvPr/>
        </p:nvSpPr>
        <p:spPr bwMode="auto">
          <a:xfrm>
            <a:off x="4691063" y="34194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3322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Box 1"/>
          <p:cNvSpPr txBox="1">
            <a:spLocks noChangeArrowheads="1"/>
          </p:cNvSpPr>
          <p:nvPr/>
        </p:nvSpPr>
        <p:spPr bwMode="auto">
          <a:xfrm>
            <a:off x="153988" y="190500"/>
            <a:ext cx="8966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 dirty="0">
                <a:solidFill>
                  <a:srgbClr val="0000FF"/>
                </a:solidFill>
              </a:rPr>
              <a:t>Abundances</a:t>
            </a:r>
            <a:r>
              <a:rPr lang="en-US" sz="1800" b="1" dirty="0"/>
              <a:t> of neutrinos in Early Universe </a:t>
            </a:r>
            <a:r>
              <a:rPr lang="en-US" sz="1800" b="1" i="1" dirty="0">
                <a:solidFill>
                  <a:srgbClr val="0000FF"/>
                </a:solidFill>
              </a:rPr>
              <a:t>different</a:t>
            </a:r>
            <a:r>
              <a:rPr lang="en-US" sz="1800" b="1" dirty="0"/>
              <a:t> from those of antineutrinos</a:t>
            </a:r>
          </a:p>
          <a:p>
            <a:pPr algn="ctr" eaLnBrk="1" hangingPunct="1"/>
            <a:r>
              <a:rPr lang="en-US" sz="1800" b="1" dirty="0"/>
              <a:t>if B</a:t>
            </a:r>
            <a:r>
              <a:rPr lang="en-US" sz="1800" b="1" baseline="30000" dirty="0"/>
              <a:t>0 </a:t>
            </a:r>
            <a:r>
              <a:rPr lang="en-US" sz="1800" b="1" dirty="0"/>
              <a:t>≠ </a:t>
            </a:r>
            <a:r>
              <a:rPr lang="en-US" sz="1800" b="1" dirty="0" smtClean="0"/>
              <a:t>0 </a:t>
            </a:r>
            <a:r>
              <a:rPr lang="en-US" sz="1800" b="1" dirty="0" err="1" smtClean="0"/>
              <a:t>asnd</a:t>
            </a:r>
            <a:r>
              <a:rPr lang="en-US" sz="1800" b="1" dirty="0" smtClean="0"/>
              <a:t> constant in a local frame</a:t>
            </a:r>
            <a:endParaRPr lang="en-US" sz="1800" b="1" dirty="0"/>
          </a:p>
        </p:txBody>
      </p:sp>
      <p:pic>
        <p:nvPicPr>
          <p:cNvPr id="173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2453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98800"/>
            <a:ext cx="1511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50" y="3789363"/>
            <a:ext cx="5422900" cy="1257300"/>
          </a:xfrm>
          <a:prstGeom prst="rect">
            <a:avLst/>
          </a:prstGeom>
          <a:ln w="50800">
            <a:solidFill>
              <a:srgbClr val="FF0000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pic>
        <p:nvPicPr>
          <p:cNvPr id="17306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00663"/>
            <a:ext cx="8459788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2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89240"/>
            <a:ext cx="3096344" cy="78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37312"/>
            <a:ext cx="8495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CPTV BARYOGENESIS through B-L conserving </a:t>
            </a:r>
            <a:r>
              <a:rPr lang="en-US" b="1" dirty="0" err="1" smtClean="0">
                <a:solidFill>
                  <a:srgbClr val="FF0000"/>
                </a:solidFill>
              </a:rPr>
              <a:t>sphalerons</a:t>
            </a:r>
            <a:r>
              <a:rPr lang="en-US" b="1" dirty="0" smtClean="0">
                <a:solidFill>
                  <a:srgbClr val="FF0000"/>
                </a:solidFill>
              </a:rPr>
              <a:t>? NO NEED FOR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ENHANCED CP VIOLATION IN EARLY UNVIERSE?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2033" name="TextBox 1"/>
          <p:cNvSpPr txBox="1">
            <a:spLocks noChangeArrowheads="1"/>
          </p:cNvSpPr>
          <p:nvPr/>
        </p:nvSpPr>
        <p:spPr bwMode="auto">
          <a:xfrm>
            <a:off x="1074235" y="549275"/>
            <a:ext cx="67431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DISPERSION RELATIONS OF NEUTRINOS ARE </a:t>
            </a:r>
            <a:r>
              <a:rPr lang="en-US" sz="1800" b="1" i="1" dirty="0">
                <a:solidFill>
                  <a:srgbClr val="FF0000"/>
                </a:solidFill>
              </a:rPr>
              <a:t>DIFFERENT </a:t>
            </a:r>
          </a:p>
          <a:p>
            <a:pPr algn="ctr" eaLnBrk="1" hangingPunct="1"/>
            <a:r>
              <a:rPr lang="en-US" sz="1800" b="1" dirty="0"/>
              <a:t>FROM THOSE OF ANTINEUTRINOS IN </a:t>
            </a:r>
            <a:r>
              <a:rPr lang="en-US" sz="1800" b="1" i="1" dirty="0">
                <a:solidFill>
                  <a:srgbClr val="FF0000"/>
                </a:solidFill>
              </a:rPr>
              <a:t>SUCH</a:t>
            </a:r>
            <a:r>
              <a:rPr lang="en-US" sz="1800" b="1" dirty="0"/>
              <a:t> </a:t>
            </a:r>
            <a:r>
              <a:rPr lang="en-US" sz="1800" b="1" dirty="0" smtClean="0"/>
              <a:t>GEOMETRIES</a:t>
            </a:r>
          </a:p>
          <a:p>
            <a:pPr algn="ctr" eaLnBrk="1" hangingPunct="1"/>
            <a:endParaRPr lang="en-US" sz="1800" b="1" dirty="0" smtClean="0"/>
          </a:p>
          <a:p>
            <a:pPr algn="ctr" eaLnBrk="1" hangingPunct="1"/>
            <a:r>
              <a:rPr lang="en-US" sz="1800" b="1" dirty="0"/>
              <a:t>IF </a:t>
            </a:r>
            <a:r>
              <a:rPr lang="en-US" sz="1800" b="1" i="1" dirty="0">
                <a:solidFill>
                  <a:srgbClr val="FF0000"/>
                </a:solidFill>
              </a:rPr>
              <a:t>B</a:t>
            </a:r>
            <a:r>
              <a:rPr lang="en-US" sz="1800" b="1" i="1" baseline="30000" dirty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1" dirty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= CONSTANT IN A LOCAL FRAME </a:t>
            </a:r>
          </a:p>
          <a:p>
            <a:pPr algn="ctr" eaLnBrk="1" hangingPunct="1"/>
            <a:r>
              <a:rPr lang="en-US" sz="1800" b="1" dirty="0" smtClean="0"/>
              <a:t> </a:t>
            </a:r>
            <a:endParaRPr lang="en-US" sz="1800" b="1" dirty="0"/>
          </a:p>
        </p:txBody>
      </p:sp>
      <p:pic>
        <p:nvPicPr>
          <p:cNvPr id="1720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81075"/>
            <a:ext cx="11176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Box 4"/>
          <p:cNvSpPr txBox="1">
            <a:spLocks noChangeArrowheads="1"/>
          </p:cNvSpPr>
          <p:nvPr/>
        </p:nvSpPr>
        <p:spPr bwMode="auto">
          <a:xfrm>
            <a:off x="2484438" y="1844675"/>
            <a:ext cx="528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± refers to chiral fields (here neutrino/antineutrino)</a:t>
            </a:r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755650" y="2636838"/>
            <a:ext cx="412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CPTV Dispersion relations </a:t>
            </a:r>
          </a:p>
        </p:txBody>
      </p:sp>
      <p:sp>
        <p:nvSpPr>
          <p:cNvPr id="172038" name="TextBox 7"/>
          <p:cNvSpPr txBox="1">
            <a:spLocks noChangeArrowheads="1"/>
          </p:cNvSpPr>
          <p:nvPr/>
        </p:nvSpPr>
        <p:spPr bwMode="auto">
          <a:xfrm>
            <a:off x="375190" y="4508500"/>
            <a:ext cx="6817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but </a:t>
            </a:r>
            <a:r>
              <a:rPr lang="en-US" sz="1800" dirty="0" smtClean="0"/>
              <a:t>(bare) masses </a:t>
            </a:r>
            <a:r>
              <a:rPr lang="en-US" sz="1800" dirty="0"/>
              <a:t>are equal between particle/anti-particle sectors </a:t>
            </a:r>
          </a:p>
        </p:txBody>
      </p:sp>
      <p:pic>
        <p:nvPicPr>
          <p:cNvPr id="17203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7594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TextBox 10"/>
          <p:cNvSpPr txBox="1">
            <a:spLocks noChangeArrowheads="1"/>
          </p:cNvSpPr>
          <p:nvPr/>
        </p:nvSpPr>
        <p:spPr bwMode="auto">
          <a:xfrm>
            <a:off x="60325" y="5013176"/>
            <a:ext cx="908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00FF"/>
                </a:solidFill>
              </a:rPr>
              <a:t>Abundances</a:t>
            </a:r>
            <a:r>
              <a:rPr lang="en-US" sz="1800" dirty="0"/>
              <a:t> of neutrinos in Early Universe, then, </a:t>
            </a:r>
            <a:r>
              <a:rPr lang="en-US" sz="1800" b="1" i="1" dirty="0">
                <a:solidFill>
                  <a:srgbClr val="0000FF"/>
                </a:solidFill>
              </a:rPr>
              <a:t>different</a:t>
            </a:r>
            <a:r>
              <a:rPr lang="en-US" sz="1800" dirty="0"/>
              <a:t> from those of antineutrinos</a:t>
            </a:r>
          </a:p>
          <a:p>
            <a:pPr eaLnBrk="1" hangingPunct="1"/>
            <a:r>
              <a:rPr lang="en-US" sz="1800" dirty="0"/>
              <a:t>if </a:t>
            </a:r>
            <a:r>
              <a:rPr lang="en-US" sz="1800" b="1" dirty="0">
                <a:solidFill>
                  <a:srgbClr val="FF0000"/>
                </a:solidFill>
              </a:rPr>
              <a:t>B</a:t>
            </a:r>
            <a:r>
              <a:rPr lang="en-US" sz="1800" b="1" baseline="-25000" dirty="0">
                <a:solidFill>
                  <a:srgbClr val="FF0000"/>
                </a:solidFill>
              </a:rPr>
              <a:t>0</a:t>
            </a:r>
            <a:r>
              <a:rPr lang="en-US" sz="1800" dirty="0"/>
              <a:t> is </a:t>
            </a:r>
            <a:r>
              <a:rPr lang="en-US" sz="1800" b="1" i="1" dirty="0">
                <a:solidFill>
                  <a:srgbClr val="FF0000"/>
                </a:solidFill>
              </a:rPr>
              <a:t>non-</a:t>
            </a:r>
            <a:r>
              <a:rPr lang="en-US" sz="1800" b="1" i="1" dirty="0" smtClean="0">
                <a:solidFill>
                  <a:srgbClr val="FF0000"/>
                </a:solidFill>
              </a:rPr>
              <a:t>trivial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DC4048"/>
                </a:solidFill>
              </a:rPr>
              <a:t>ALREADY IN THERMAL EQUILIBRIUM</a:t>
            </a:r>
            <a:endParaRPr lang="en-US" sz="1800" b="1" dirty="0">
              <a:solidFill>
                <a:srgbClr val="DC4048"/>
              </a:solidFill>
            </a:endParaRPr>
          </a:p>
        </p:txBody>
      </p:sp>
      <p:sp>
        <p:nvSpPr>
          <p:cNvPr id="172041" name="TextBox 1"/>
          <p:cNvSpPr txBox="1">
            <a:spLocks noChangeArrowheads="1"/>
          </p:cNvSpPr>
          <p:nvPr/>
        </p:nvSpPr>
        <p:spPr bwMode="auto">
          <a:xfrm>
            <a:off x="4691063" y="34194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95972"/>
            <a:ext cx="40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 Asymmetry, </a:t>
            </a:r>
            <a:r>
              <a:rPr lang="en-US" i="1" dirty="0" smtClean="0"/>
              <a:t>e.g</a:t>
            </a:r>
            <a:r>
              <a:rPr lang="en-US" dirty="0" smtClean="0"/>
              <a:t>. for neutrinos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60032" y="5661248"/>
            <a:ext cx="3672408" cy="648072"/>
          </a:xfrm>
          <a:prstGeom prst="roundRect">
            <a:avLst/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123728" y="1340768"/>
            <a:ext cx="4752528" cy="360040"/>
          </a:xfrm>
          <a:prstGeom prst="roundRect">
            <a:avLst/>
          </a:prstGeom>
          <a:noFill/>
          <a:ln w="476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5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878531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Scalar Fields in Early Universe: </a:t>
            </a:r>
            <a:r>
              <a:rPr lang="en-US" b="1" dirty="0" smtClean="0"/>
              <a:t>Plenty of them in extended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particle physics models: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inflaton</a:t>
            </a:r>
            <a:r>
              <a:rPr lang="en-US" b="1" dirty="0" smtClean="0"/>
              <a:t>(s), </a:t>
            </a:r>
            <a:r>
              <a:rPr lang="en-US" b="1" dirty="0" err="1" smtClean="0"/>
              <a:t>dilaton</a:t>
            </a:r>
            <a:r>
              <a:rPr lang="en-US" b="1" dirty="0" smtClean="0"/>
              <a:t>, </a:t>
            </a:r>
            <a:r>
              <a:rPr lang="en-US" b="1" dirty="0" err="1" smtClean="0"/>
              <a:t>axions</a:t>
            </a:r>
            <a:r>
              <a:rPr lang="en-US" b="1" dirty="0" smtClean="0"/>
              <a:t>,  </a:t>
            </a:r>
          </a:p>
          <a:p>
            <a:pPr eaLnBrk="1" hangingPunct="1"/>
            <a:r>
              <a:rPr lang="en-US" b="1" dirty="0" smtClean="0"/>
              <a:t>                                                       moduli ….</a:t>
            </a:r>
            <a:r>
              <a:rPr lang="en-US" b="1" i="1" dirty="0" smtClean="0">
                <a:solidFill>
                  <a:srgbClr val="FF0000"/>
                </a:solidFill>
              </a:rPr>
              <a:t>Various effects…</a:t>
            </a:r>
          </a:p>
          <a:p>
            <a:pPr eaLnBrk="1" hangingPunct="1"/>
            <a:endParaRPr lang="en-US" sz="600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00" b="1" dirty="0" smtClean="0"/>
          </a:p>
          <a:p>
            <a:pPr eaLnBrk="1" hangingPunct="1"/>
            <a:r>
              <a:rPr lang="en-US" sz="3600" b="1" dirty="0" smtClean="0"/>
              <a:t>Concentrate on:</a:t>
            </a:r>
            <a:endParaRPr lang="en-US" sz="3600" b="1" dirty="0"/>
          </a:p>
          <a:p>
            <a:pPr eaLnBrk="1" hangingPunct="1"/>
            <a:endParaRPr lang="en-US" sz="100" b="1" dirty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String-Inspired Models and </a:t>
            </a:r>
            <a:r>
              <a:rPr lang="en-US" b="1" dirty="0" err="1" smtClean="0">
                <a:solidFill>
                  <a:srgbClr val="FF0000"/>
                </a:solidFill>
              </a:rPr>
              <a:t>Torsionful</a:t>
            </a:r>
            <a:r>
              <a:rPr lang="en-US" b="1" dirty="0" smtClean="0">
                <a:solidFill>
                  <a:srgbClr val="FF0000"/>
                </a:solidFill>
              </a:rPr>
              <a:t> Geometries</a:t>
            </a:r>
            <a:r>
              <a:rPr lang="en-US" b="1" dirty="0" smtClean="0"/>
              <a:t>: </a:t>
            </a:r>
          </a:p>
          <a:p>
            <a:pPr eaLnBrk="1" hangingPunct="1"/>
            <a:r>
              <a:rPr lang="en-US" b="1" dirty="0" err="1" smtClean="0"/>
              <a:t>Torsionful</a:t>
            </a:r>
            <a:r>
              <a:rPr lang="en-US" b="1" dirty="0" smtClean="0"/>
              <a:t> Geometries of early universe due to a Kalb-</a:t>
            </a:r>
            <a:r>
              <a:rPr lang="en-US" b="1" dirty="0" err="1" smtClean="0"/>
              <a:t>Ramond</a:t>
            </a:r>
            <a:r>
              <a:rPr lang="en-US" b="1" dirty="0" smtClean="0"/>
              <a:t> </a:t>
            </a:r>
            <a:r>
              <a:rPr lang="en-US" b="1" dirty="0" err="1" smtClean="0"/>
              <a:t>Pseudoscalar</a:t>
            </a:r>
            <a:r>
              <a:rPr lang="en-US" b="1" dirty="0" smtClean="0"/>
              <a:t>  (KR ``</a:t>
            </a:r>
            <a:r>
              <a:rPr lang="en-US" b="1" dirty="0" err="1" smtClean="0"/>
              <a:t>axion</a:t>
            </a:r>
            <a:r>
              <a:rPr lang="en-US" b="1" dirty="0" smtClean="0"/>
              <a:t>’’):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   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endParaRPr lang="en-GB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6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35" y="2420888"/>
            <a:ext cx="8661345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A SPECIFIC KIND OF TORSION (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KALB-RAMOND FIELD STRENGTH</a:t>
            </a:r>
            <a:r>
              <a:rPr lang="en-US" dirty="0" smtClean="0">
                <a:latin typeface="Chalkduster"/>
                <a:cs typeface="Chalkduster"/>
              </a:rPr>
              <a:t>)</a:t>
            </a:r>
          </a:p>
          <a:p>
            <a:r>
              <a:rPr lang="en-US" dirty="0" smtClean="0">
                <a:latin typeface="Chalkduster"/>
                <a:cs typeface="Chalkduster"/>
              </a:rPr>
              <a:t>INSPIRED FROM STRING THEORY (UV COMPLETE)</a:t>
            </a:r>
          </a:p>
          <a:p>
            <a:r>
              <a:rPr lang="en-US" dirty="0" smtClean="0">
                <a:latin typeface="Chalkduster"/>
                <a:cs typeface="Chalkduster"/>
              </a:rPr>
              <a:t>CAN DO THE JOB OF PROVIDING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A CONSTANT B</a:t>
            </a:r>
            <a:r>
              <a:rPr lang="en-US" b="1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</a:p>
          <a:p>
            <a:r>
              <a:rPr lang="en-US" dirty="0" smtClean="0">
                <a:latin typeface="Chalkduster"/>
                <a:cs typeface="Chalkduster"/>
              </a:rPr>
              <a:t>AXIAL BACKGROUND IN A LOCAL FRAME OF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FRW COSMOLOGY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89040"/>
            <a:ext cx="1477640" cy="118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3784"/>
            <a:ext cx="8856133" cy="461665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halkboard"/>
                <a:cs typeface="Chalkboard"/>
              </a:rPr>
              <a:t>Fermions in Gravity with </a:t>
            </a:r>
            <a:r>
              <a:rPr lang="en-US" sz="2400" b="1" dirty="0">
                <a:latin typeface="Chalkboard"/>
                <a:cs typeface="Chalkboard"/>
              </a:rPr>
              <a:t>TORSION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1347" y="764704"/>
            <a:ext cx="4653141" cy="38284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NEM &amp; </a:t>
            </a:r>
            <a:r>
              <a:rPr lang="en-US" b="1" dirty="0" err="1" smtClean="0"/>
              <a:t>Sarben</a:t>
            </a:r>
            <a:r>
              <a:rPr lang="en-US" b="1" dirty="0" smtClean="0"/>
              <a:t> </a:t>
            </a:r>
            <a:r>
              <a:rPr lang="en-US" b="1" dirty="0" err="1" smtClean="0"/>
              <a:t>Sarkar</a:t>
            </a:r>
            <a:r>
              <a:rPr lang="en-US" b="1" dirty="0" smtClean="0"/>
              <a:t>, arXiv:1211.0968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09450" y="4058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3958" y="1259468"/>
            <a:ext cx="321253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Ellis, NEM, </a:t>
            </a:r>
            <a:r>
              <a:rPr lang="en-US" dirty="0" err="1" smtClean="0"/>
              <a:t>Sarkar</a:t>
            </a:r>
            <a:r>
              <a:rPr lang="en-US" dirty="0" smtClean="0"/>
              <a:t> 1304.5433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2268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TextBox 2"/>
          <p:cNvSpPr txBox="1">
            <a:spLocks noChangeArrowheads="1"/>
          </p:cNvSpPr>
          <p:nvPr/>
        </p:nvSpPr>
        <p:spPr bwMode="auto">
          <a:xfrm>
            <a:off x="521494" y="774700"/>
            <a:ext cx="810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Dirac </a:t>
            </a:r>
            <a:r>
              <a:rPr lang="en-US" sz="1800" dirty="0" err="1"/>
              <a:t>Lagrangian</a:t>
            </a:r>
            <a:r>
              <a:rPr lang="en-US" sz="1800" dirty="0"/>
              <a:t> (for concreteness, it can be extended to </a:t>
            </a:r>
            <a:r>
              <a:rPr lang="en-US" sz="1800" dirty="0" err="1"/>
              <a:t>Majorana</a:t>
            </a:r>
            <a:r>
              <a:rPr lang="en-US" sz="1800" dirty="0"/>
              <a:t> neutrinos)</a:t>
            </a:r>
          </a:p>
        </p:txBody>
      </p:sp>
      <p:pic>
        <p:nvPicPr>
          <p:cNvPr id="1689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052513"/>
            <a:ext cx="48117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33863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TextBox 5"/>
          <p:cNvSpPr txBox="1">
            <a:spLocks noChangeArrowheads="1"/>
          </p:cNvSpPr>
          <p:nvPr/>
        </p:nvSpPr>
        <p:spPr bwMode="auto">
          <a:xfrm>
            <a:off x="4787900" y="2349500"/>
            <a:ext cx="3533775" cy="120015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Gravitational covariant derivative</a:t>
            </a:r>
          </a:p>
          <a:p>
            <a:pPr eaLnBrk="1" hangingPunct="1"/>
            <a:r>
              <a:rPr lang="en-US" sz="1800"/>
              <a:t>including spin connection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 </a:t>
            </a:r>
          </a:p>
        </p:txBody>
      </p:sp>
      <p:sp>
        <p:nvSpPr>
          <p:cNvPr id="2" name="Up Arrow 1"/>
          <p:cNvSpPr/>
          <p:nvPr/>
        </p:nvSpPr>
        <p:spPr>
          <a:xfrm>
            <a:off x="3203575" y="4005263"/>
            <a:ext cx="484188" cy="622300"/>
          </a:xfrm>
          <a:prstGeom prst="upArrow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7" name="TextBox 7"/>
          <p:cNvSpPr txBox="1">
            <a:spLocks noChangeArrowheads="1"/>
          </p:cNvSpPr>
          <p:nvPr/>
        </p:nvSpPr>
        <p:spPr bwMode="auto">
          <a:xfrm>
            <a:off x="1676400" y="4646613"/>
            <a:ext cx="35237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If torsion then </a:t>
            </a:r>
            <a:r>
              <a:rPr lang="el-GR" sz="1800" dirty="0" smtClean="0">
                <a:solidFill>
                  <a:srgbClr val="FF0000"/>
                </a:solidFill>
                <a:latin typeface="Arial Black"/>
                <a:cs typeface="Arial Black"/>
              </a:rPr>
              <a:t>Γ</a:t>
            </a:r>
            <a:r>
              <a:rPr lang="el-GR" sz="1800" baseline="-25000" dirty="0" smtClean="0">
                <a:solidFill>
                  <a:srgbClr val="FF0000"/>
                </a:solidFill>
                <a:latin typeface="Arial Black"/>
                <a:cs typeface="Arial Black"/>
              </a:rPr>
              <a:t>μν </a:t>
            </a:r>
            <a:r>
              <a:rPr lang="el-GR" sz="1800" dirty="0" smtClean="0">
                <a:solidFill>
                  <a:srgbClr val="FF0000"/>
                </a:solidFill>
                <a:latin typeface="Arial Black"/>
                <a:cs typeface="Arial Black"/>
              </a:rPr>
              <a:t>≠ Γ</a:t>
            </a:r>
            <a:r>
              <a:rPr lang="el-GR" sz="1800" baseline="-25000" dirty="0" smtClean="0">
                <a:solidFill>
                  <a:srgbClr val="FF0000"/>
                </a:solidFill>
                <a:latin typeface="Arial Black"/>
                <a:cs typeface="Arial Black"/>
              </a:rPr>
              <a:t>νμ </a:t>
            </a:r>
            <a:endParaRPr lang="en-US" sz="18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eaLnBrk="1" hangingPunct="1"/>
            <a:r>
              <a:rPr lang="en-US" sz="1800" b="1" i="1" dirty="0" err="1" smtClean="0">
                <a:solidFill>
                  <a:srgbClr val="FF0000"/>
                </a:solidFill>
              </a:rPr>
              <a:t>antisymmetric</a:t>
            </a:r>
            <a:r>
              <a:rPr lang="en-US" sz="1800" dirty="0" smtClean="0"/>
              <a:t> part is the </a:t>
            </a:r>
            <a:endParaRPr lang="en-US" sz="1800" dirty="0"/>
          </a:p>
          <a:p>
            <a:pPr eaLnBrk="1" hangingPunct="1"/>
            <a:r>
              <a:rPr lang="en-US" sz="1800" dirty="0" err="1" smtClean="0"/>
              <a:t>contorsion</a:t>
            </a:r>
            <a:r>
              <a:rPr lang="en-US" sz="1800" dirty="0" smtClean="0"/>
              <a:t> tensor, contributes to</a:t>
            </a:r>
          </a:p>
        </p:txBody>
      </p:sp>
      <p:sp>
        <p:nvSpPr>
          <p:cNvPr id="168970" name="TextBox 10"/>
          <p:cNvSpPr txBox="1">
            <a:spLocks noChangeArrowheads="1"/>
          </p:cNvSpPr>
          <p:nvPr/>
        </p:nvSpPr>
        <p:spPr bwMode="auto">
          <a:xfrm>
            <a:off x="5795963" y="4797425"/>
            <a:ext cx="2533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 err="1">
                <a:solidFill>
                  <a:srgbClr val="FF0000"/>
                </a:solidFill>
              </a:rPr>
              <a:t>vielbeins</a:t>
            </a:r>
            <a:r>
              <a:rPr lang="en-US" sz="1800" b="1" i="1" dirty="0">
                <a:solidFill>
                  <a:srgbClr val="FF0000"/>
                </a:solidFill>
              </a:rPr>
              <a:t> (tetrads</a:t>
            </a:r>
            <a:r>
              <a:rPr lang="en-US" sz="1800" b="1" i="1" dirty="0" smtClean="0">
                <a:solidFill>
                  <a:srgbClr val="FF0000"/>
                </a:solidFill>
              </a:rPr>
              <a:t>)</a:t>
            </a:r>
            <a:endParaRPr lang="el-GR" sz="1800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1800" b="1" i="1" dirty="0" smtClean="0">
                <a:solidFill>
                  <a:srgbClr val="FF0000"/>
                </a:solidFill>
              </a:rPr>
              <a:t>independent from</a:t>
            </a:r>
          </a:p>
          <a:p>
            <a:pPr eaLnBrk="1" hangingPunct="1"/>
            <a:r>
              <a:rPr lang="en-GB" sz="1800" b="1" i="1" dirty="0" smtClean="0">
                <a:solidFill>
                  <a:srgbClr val="FF0000"/>
                </a:solidFill>
              </a:rPr>
              <a:t>spin connection </a:t>
            </a:r>
            <a:r>
              <a:rPr lang="el-GR" sz="1800" b="1" i="1" dirty="0" smtClean="0">
                <a:solidFill>
                  <a:srgbClr val="FF0000"/>
                </a:solidFill>
              </a:rPr>
              <a:t>ω</a:t>
            </a:r>
            <a:r>
              <a:rPr lang="el-GR" sz="1800" b="1" i="1" baseline="-25000" dirty="0" smtClean="0">
                <a:solidFill>
                  <a:srgbClr val="FF0000"/>
                </a:solidFill>
              </a:rPr>
              <a:t>μ</a:t>
            </a:r>
            <a:r>
              <a:rPr lang="en-GB" sz="1800" b="1" i="1" baseline="30000" dirty="0" err="1" smtClean="0">
                <a:solidFill>
                  <a:srgbClr val="FF0000"/>
                </a:solidFill>
              </a:rPr>
              <a:t>ab</a:t>
            </a:r>
            <a:endParaRPr lang="en-GB" sz="1800" b="1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1800" b="1" i="1" dirty="0" smtClean="0">
                <a:solidFill>
                  <a:srgbClr val="FF0000"/>
                </a:solidFill>
              </a:rPr>
              <a:t>now ….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3784"/>
            <a:ext cx="8856133" cy="461665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halkboard"/>
                <a:cs typeface="Chalkboard"/>
              </a:rPr>
              <a:t>Fermions in Gravity with </a:t>
            </a:r>
            <a:r>
              <a:rPr lang="en-US" sz="2400" b="1" dirty="0">
                <a:latin typeface="Chalkboard"/>
                <a:cs typeface="Chalkboard"/>
              </a:rPr>
              <a:t>TORSION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4" y="5627773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23928" y="5661248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7728"/>
            <a:ext cx="3009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6309320"/>
            <a:ext cx="349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halkduster"/>
                <a:cs typeface="Chalkduster"/>
              </a:rPr>
              <a:t>of interest to us here….</a:t>
            </a:r>
            <a:r>
              <a:rPr lang="en-US" sz="1400" b="1" dirty="0" err="1" smtClean="0">
                <a:solidFill>
                  <a:srgbClr val="0000FF"/>
                </a:solidFill>
                <a:latin typeface="Chalkduster"/>
                <a:cs typeface="Chalkduster"/>
              </a:rPr>
              <a:t>cf</a:t>
            </a:r>
            <a:r>
              <a:rPr lang="en-US" sz="1400" b="1" dirty="0" smtClean="0">
                <a:solidFill>
                  <a:srgbClr val="0000FF"/>
                </a:solidFill>
                <a:latin typeface="Chalkduster"/>
                <a:cs typeface="Chalkduster"/>
              </a:rPr>
              <a:t> below</a:t>
            </a:r>
            <a:endParaRPr lang="en-US" sz="1400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10877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6595" y="1353748"/>
            <a:ext cx="8686801" cy="4525963"/>
          </a:xfrm>
          <a:blipFill rotWithShape="1"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Field Theories with (Kalb-</a:t>
            </a:r>
            <a:r>
              <a:rPr lang="en-US" dirty="0" err="1" smtClean="0"/>
              <a:t>Ramond</a:t>
            </a:r>
            <a:r>
              <a:rPr lang="en-US" dirty="0" smtClean="0"/>
              <a:t>) torsion &amp; </a:t>
            </a:r>
            <a:r>
              <a:rPr lang="en-US" dirty="0" err="1" smtClean="0"/>
              <a:t>axion</a:t>
            </a:r>
            <a:r>
              <a:rPr lang="en-US" dirty="0" smtClean="0"/>
              <a:t> fields : </a:t>
            </a:r>
            <a:r>
              <a:rPr lang="en-US" b="1" i="1" dirty="0">
                <a:solidFill>
                  <a:srgbClr val="FF0000"/>
                </a:solidFill>
                <a:latin typeface="Apple Chancery"/>
                <a:cs typeface="Apple Chancery"/>
              </a:rPr>
              <a:t>S</a:t>
            </a:r>
            <a:r>
              <a:rPr lang="en-US" b="1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tring inspired models, loop quantum gravity effective field theories …</a:t>
            </a:r>
          </a:p>
          <a:p>
            <a:pPr marL="0" indent="0">
              <a:buNone/>
            </a:pPr>
            <a:endParaRPr lang="en-US" dirty="0" smtClean="0">
              <a:cs typeface="Apple Chancery"/>
            </a:endParaRPr>
          </a:p>
          <a:p>
            <a:r>
              <a:rPr lang="en-US" dirty="0" err="1" smtClean="0">
                <a:cs typeface="Apple Chancery"/>
              </a:rPr>
              <a:t>Majorana</a:t>
            </a:r>
            <a:r>
              <a:rPr lang="en-US" dirty="0" smtClean="0">
                <a:cs typeface="Apple Chancery"/>
              </a:rPr>
              <a:t> Neutrino Masses from (three-loop) </a:t>
            </a:r>
            <a:r>
              <a:rPr lang="en-US" b="1" i="1" dirty="0" smtClean="0">
                <a:solidFill>
                  <a:srgbClr val="FF0000"/>
                </a:solidFill>
                <a:cs typeface="Apple Chancery"/>
              </a:rPr>
              <a:t>anomalous</a:t>
            </a:r>
            <a:r>
              <a:rPr lang="en-US" dirty="0" smtClean="0">
                <a:cs typeface="Apple Chancery"/>
              </a:rPr>
              <a:t> terms with </a:t>
            </a:r>
            <a:r>
              <a:rPr lang="en-US" dirty="0" err="1" smtClean="0">
                <a:cs typeface="Apple Chancery"/>
              </a:rPr>
              <a:t>axion</a:t>
            </a:r>
            <a:r>
              <a:rPr lang="en-US" dirty="0" smtClean="0">
                <a:cs typeface="Apple Chancery"/>
              </a:rPr>
              <a:t>-neutrino couplings</a:t>
            </a:r>
          </a:p>
          <a:p>
            <a:pPr marL="0" indent="0">
              <a:buNone/>
            </a:pPr>
            <a:endParaRPr lang="en-US" dirty="0" smtClean="0">
              <a:cs typeface="Apple Chancery"/>
            </a:endParaRPr>
          </a:p>
          <a:p>
            <a:endParaRPr lang="en-US" dirty="0" smtClean="0">
              <a:cs typeface="Apple Chancer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92494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UV complete models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97154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072" y="492904"/>
            <a:ext cx="787107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badi MT Condensed Extra Bold"/>
                <a:cs typeface="Abadi MT Condensed Extra Bold"/>
              </a:rPr>
              <a:t>Microscopic UV complete underlying theory of quantum gravity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STRINGS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8" y="3352220"/>
            <a:ext cx="2501900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74" y="3948144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field theories (low energy scale E &lt;&lt;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) `` gauge’’ invariant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42" y="4384319"/>
            <a:ext cx="4533900" cy="52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74" y="5166356"/>
            <a:ext cx="308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epend only on field strength :  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97" y="5147398"/>
            <a:ext cx="2997200" cy="5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530774" y="6034558"/>
            <a:ext cx="216224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auhaus 93"/>
                <a:cs typeface="Bauhaus 93"/>
              </a:rPr>
              <a:t>Bianchi identity : </a:t>
            </a:r>
            <a:endParaRPr lang="en-US" sz="2000" b="1" dirty="0">
              <a:latin typeface="Bauhaus 93"/>
              <a:cs typeface="Bauhaus 93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14" y="6022629"/>
            <a:ext cx="5143500" cy="50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982577" y="5788104"/>
            <a:ext cx="5377109" cy="9144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20035" y="3369794"/>
            <a:ext cx="292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KALB-RAMOND FIELD </a:t>
            </a:r>
            <a:endParaRPr lang="en-US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844824"/>
            <a:ext cx="88162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Massless Gravitational </a:t>
            </a:r>
            <a:r>
              <a:rPr lang="en-US" sz="1600" b="1" dirty="0" err="1" smtClean="0"/>
              <a:t>multiplet</a:t>
            </a:r>
            <a:r>
              <a:rPr lang="en-US" sz="1600" b="1" dirty="0" smtClean="0"/>
              <a:t> of (closed) strings</a:t>
            </a:r>
            <a:r>
              <a:rPr lang="en-US" dirty="0" smtClean="0"/>
              <a:t>: </a:t>
            </a:r>
            <a:r>
              <a:rPr lang="en-US" sz="1600" b="1" dirty="0" smtClean="0">
                <a:solidFill>
                  <a:srgbClr val="0000FF"/>
                </a:solidFill>
              </a:rPr>
              <a:t>spin 0 scalar (</a:t>
            </a:r>
            <a:r>
              <a:rPr lang="en-US" sz="1600" b="1" dirty="0" err="1" smtClean="0">
                <a:solidFill>
                  <a:srgbClr val="0000FF"/>
                </a:solidFill>
              </a:rPr>
              <a:t>dilaton</a:t>
            </a:r>
            <a:r>
              <a:rPr lang="en-US" sz="1600" b="1" dirty="0" smtClean="0">
                <a:solidFill>
                  <a:srgbClr val="0000FF"/>
                </a:solidFill>
              </a:rPr>
              <a:t>)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                                                                                   spin 2 traceless symmetric rank 2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                                                                                   tensor (graviton)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                                                                                   spin 1 </a:t>
            </a:r>
            <a:r>
              <a:rPr lang="en-US" sz="1600" b="1" dirty="0" err="1" smtClean="0">
                <a:solidFill>
                  <a:srgbClr val="0000FF"/>
                </a:solidFill>
              </a:rPr>
              <a:t>antisymmetric</a:t>
            </a:r>
            <a:r>
              <a:rPr lang="en-US" sz="1600" b="1" dirty="0" smtClean="0">
                <a:solidFill>
                  <a:srgbClr val="0000FF"/>
                </a:solidFill>
              </a:rPr>
              <a:t> rank 2 tensor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412981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55789" y="3450327"/>
            <a:ext cx="6277444" cy="15735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2423" y="416190"/>
            <a:ext cx="76612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Anomaly</a:t>
            </a:r>
            <a:r>
              <a:rPr lang="en-US" dirty="0" smtClean="0"/>
              <a:t> (gravitational </a:t>
            </a:r>
            <a:r>
              <a:rPr lang="en-US" dirty="0" err="1" smtClean="0"/>
              <a:t>vs</a:t>
            </a:r>
            <a:r>
              <a:rPr lang="en-US" dirty="0" smtClean="0"/>
              <a:t> gauge) </a:t>
            </a:r>
            <a:r>
              <a:rPr lang="en-US" b="1" dirty="0" smtClean="0">
                <a:solidFill>
                  <a:srgbClr val="FF0000"/>
                </a:solidFill>
              </a:rPr>
              <a:t>cancellation</a:t>
            </a:r>
            <a:r>
              <a:rPr lang="en-US" dirty="0" smtClean="0"/>
              <a:t> in strings require redefinition of H </a:t>
            </a:r>
          </a:p>
          <a:p>
            <a:r>
              <a:rPr lang="en-US" dirty="0" smtClean="0"/>
              <a:t>so that Bianchi identity now is extended to 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789" y="1082361"/>
            <a:ext cx="5364607" cy="903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0431" y="1970733"/>
            <a:ext cx="321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Lorentz (L)  &amp; Gauge (V)</a:t>
            </a:r>
          </a:p>
          <a:p>
            <a:r>
              <a:rPr lang="en-US" b="1" dirty="0" err="1" smtClean="0">
                <a:solidFill>
                  <a:srgbClr val="0000FF"/>
                </a:solidFill>
                <a:latin typeface="American Typewriter"/>
                <a:cs typeface="American Typewriter"/>
              </a:rPr>
              <a:t>Chern</a:t>
            </a:r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-Simons three forms</a:t>
            </a:r>
            <a:endParaRPr lang="en-US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64" y="3636119"/>
            <a:ext cx="6028074" cy="1170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817" y="2720579"/>
            <a:ext cx="478849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auhaus 93"/>
                <a:cs typeface="Bauhaus 93"/>
              </a:rPr>
              <a:t>EXTENDED BIANCHI IDENTITY </a:t>
            </a:r>
            <a:endParaRPr lang="en-US" sz="2800" dirty="0">
              <a:solidFill>
                <a:srgbClr val="FF0000"/>
              </a:solidFill>
              <a:latin typeface="Bauhaus 93"/>
              <a:cs typeface="Bauhaus 9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623" y="1772816"/>
            <a:ext cx="2333671" cy="8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527"/>
          <a:stretch/>
        </p:blipFill>
        <p:spPr>
          <a:xfrm>
            <a:off x="525392" y="5914442"/>
            <a:ext cx="4691013" cy="698500"/>
          </a:xfrm>
          <a:prstGeom prst="rect">
            <a:avLst/>
          </a:prstGeom>
          <a:noFill/>
          <a:ln w="44450"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85" y="2623932"/>
            <a:ext cx="6792845" cy="1882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518" y="3071171"/>
            <a:ext cx="76986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4-DIM </a:t>
            </a:r>
          </a:p>
          <a:p>
            <a:r>
              <a:rPr lang="en-US" dirty="0" smtClean="0"/>
              <a:t>PART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612" y="4424934"/>
            <a:ext cx="4752318" cy="1224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518" y="5474102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IN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4-DIM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DEFINE DUAL OF H AS : 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375" y="5843434"/>
            <a:ext cx="270466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b(x) = </a:t>
            </a:r>
            <a:r>
              <a:rPr lang="en-US" b="1" dirty="0" err="1" smtClean="0">
                <a:solidFill>
                  <a:srgbClr val="FF0000"/>
                </a:solidFill>
              </a:rPr>
              <a:t>Pseudoscalar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(Kalb-</a:t>
            </a:r>
            <a:r>
              <a:rPr lang="en-US" b="1" dirty="0" err="1" smtClean="0">
                <a:solidFill>
                  <a:srgbClr val="FF0000"/>
                </a:solidFill>
              </a:rPr>
              <a:t>Ramond</a:t>
            </a:r>
            <a:r>
              <a:rPr lang="en-US" b="1" dirty="0" smtClean="0">
                <a:solidFill>
                  <a:srgbClr val="FF0000"/>
                </a:solidFill>
              </a:rPr>
              <a:t> (KR) </a:t>
            </a:r>
            <a:r>
              <a:rPr lang="en-US" b="1" dirty="0" err="1" smtClean="0">
                <a:solidFill>
                  <a:srgbClr val="FF0000"/>
                </a:solidFill>
              </a:rPr>
              <a:t>axion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4664"/>
            <a:ext cx="8131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ROLE OF Kalb-</a:t>
            </a:r>
            <a:r>
              <a:rPr lang="en-US" sz="2800" b="1" i="1" dirty="0" err="1" smtClean="0"/>
              <a:t>Ramond</a:t>
            </a:r>
            <a:r>
              <a:rPr lang="en-US" sz="2800" b="1" i="1" dirty="0" smtClean="0"/>
              <a:t> H-FIELD AS TORSION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268760"/>
            <a:ext cx="8713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GRAVITATIONAL ACTION IN STRING LOW-ENERGY LIMIT CAN BE </a:t>
            </a:r>
          </a:p>
          <a:p>
            <a:r>
              <a:rPr lang="en-US" dirty="0" smtClean="0"/>
              <a:t>EXPRESSED IN TERMS OF </a:t>
            </a:r>
            <a:r>
              <a:rPr lang="en-US" b="1" i="1" dirty="0" smtClean="0">
                <a:solidFill>
                  <a:srgbClr val="FF0000"/>
                </a:solidFill>
              </a:rPr>
              <a:t>A GENERALIZED CURVATURE</a:t>
            </a:r>
            <a:r>
              <a:rPr lang="en-US" dirty="0" smtClean="0"/>
              <a:t> RIEMANN TENSOR </a:t>
            </a:r>
          </a:p>
          <a:p>
            <a:r>
              <a:rPr lang="en-US" dirty="0" smtClean="0"/>
              <a:t>WHERE THE CHRISTOFFEL CONNECTION INCLUDES </a:t>
            </a:r>
            <a:r>
              <a:rPr lang="en-US" b="1" dirty="0">
                <a:solidFill>
                  <a:srgbClr val="0000FF"/>
                </a:solidFill>
              </a:rPr>
              <a:t>H-</a:t>
            </a:r>
            <a:r>
              <a:rPr lang="en-US" b="1" dirty="0" smtClean="0">
                <a:solidFill>
                  <a:srgbClr val="0000FF"/>
                </a:solidFill>
              </a:rPr>
              <a:t>FIELD </a:t>
            </a:r>
            <a:r>
              <a:rPr lang="en-US" b="1" i="1" dirty="0" smtClean="0">
                <a:solidFill>
                  <a:srgbClr val="0000FF"/>
                </a:solidFill>
              </a:rPr>
              <a:t>TORSION</a:t>
            </a:r>
            <a:r>
              <a:rPr lang="en-US" dirty="0" smtClean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43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FERMIONS COUPLE TO H –TORSION VIA GRAVITATIONAL COVARIANT DERIVATIVE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974600"/>
            <a:ext cx="6769100" cy="104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730" y="2426604"/>
            <a:ext cx="52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TORSIONFUL CONNECTION, FIRST-ORDER FORMALISM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0" y="2895600"/>
            <a:ext cx="26543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701" y="3429000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gauge field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25441"/>
            <a:ext cx="3073400" cy="40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3190" y="3429000"/>
            <a:ext cx="121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contorsion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6" y="5274696"/>
            <a:ext cx="8763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28" y="3944621"/>
            <a:ext cx="4905052" cy="79079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103898" y="4587798"/>
            <a:ext cx="0" cy="686898"/>
          </a:xfrm>
          <a:prstGeom prst="straightConnector1">
            <a:avLst/>
          </a:prstGeom>
          <a:ln w="57150"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2732" y="527469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Non-trivial contributions to </a:t>
            </a:r>
            <a:r>
              <a:rPr lang="en-US" b="1" i="1" dirty="0" smtClean="0"/>
              <a:t>B</a:t>
            </a:r>
            <a:r>
              <a:rPr lang="el-GR" b="1" i="1" baseline="30000" dirty="0" smtClean="0"/>
              <a:t>μ</a:t>
            </a:r>
            <a:endParaRPr lang="en-US" dirty="0"/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0" y="564402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4234946" y="5474698"/>
            <a:ext cx="1048250" cy="0"/>
          </a:xfrm>
          <a:prstGeom prst="straightConnector1">
            <a:avLst/>
          </a:prstGeom>
          <a:ln w="88900">
            <a:solidFill>
              <a:srgbClr val="FF000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836" y="5832671"/>
            <a:ext cx="3231721" cy="83257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49731" y="5274696"/>
            <a:ext cx="3875086" cy="139055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974600"/>
            <a:ext cx="6769100" cy="104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730" y="2426604"/>
            <a:ext cx="52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TORSIONFUL CONNECTION, FIRST-ORDER FORMALISM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0" y="2895600"/>
            <a:ext cx="26543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701" y="3429000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gauge field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25441"/>
            <a:ext cx="3073400" cy="40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3190" y="3429000"/>
            <a:ext cx="121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contorsion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6" y="5274696"/>
            <a:ext cx="8763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28" y="3944621"/>
            <a:ext cx="4905052" cy="79079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103898" y="4587798"/>
            <a:ext cx="0" cy="686898"/>
          </a:xfrm>
          <a:prstGeom prst="straightConnector1">
            <a:avLst/>
          </a:prstGeom>
          <a:ln w="57150"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2732" y="5274696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Non-trivial contributions to </a:t>
            </a:r>
            <a:r>
              <a:rPr lang="en-US" b="1" i="1" dirty="0" smtClean="0"/>
              <a:t>B</a:t>
            </a:r>
            <a:r>
              <a:rPr lang="el-GR" b="1" i="1" baseline="30000" dirty="0" smtClean="0"/>
              <a:t>μ</a:t>
            </a:r>
            <a:endParaRPr lang="en-US" dirty="0"/>
          </a:p>
        </p:txBody>
      </p:sp>
      <p:pic>
        <p:nvPicPr>
          <p:cNvPr id="14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0" y="5644028"/>
            <a:ext cx="3875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4234946" y="5474698"/>
            <a:ext cx="1048250" cy="0"/>
          </a:xfrm>
          <a:prstGeom prst="straightConnector1">
            <a:avLst/>
          </a:prstGeom>
          <a:ln w="88900">
            <a:solidFill>
              <a:srgbClr val="FF0000"/>
            </a:solidFill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836" y="5832671"/>
            <a:ext cx="3231721" cy="83257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493000" y="5791200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0959" y="5668396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9731" y="5274696"/>
            <a:ext cx="3875086" cy="1390554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9552" y="260648"/>
            <a:ext cx="843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FERMIONS COUPLE TO H –TORSION VIA GRAVITATIONAL COVARIANT DERIVATIVE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4288" y="544522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Constant </a:t>
            </a:r>
            <a:r>
              <a:rPr lang="en-US" b="1" i="1" dirty="0" smtClean="0">
                <a:solidFill>
                  <a:srgbClr val="FF0000"/>
                </a:solidFill>
                <a:latin typeface="Arial Black"/>
                <a:cs typeface="Arial Black"/>
              </a:rPr>
              <a:t>H 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?</a:t>
            </a:r>
            <a:endParaRPr lang="en-US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958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33" y="257201"/>
            <a:ext cx="877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Exact (conformal Field Theories on World-sheet) Solutions from String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683404"/>
            <a:ext cx="4499992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Antoniadis, </a:t>
            </a:r>
            <a:r>
              <a:rPr lang="en-US" b="1" dirty="0" err="1" smtClean="0"/>
              <a:t>Bachas</a:t>
            </a:r>
            <a:r>
              <a:rPr lang="en-US" b="1" dirty="0" smtClean="0"/>
              <a:t>, Ellis, </a:t>
            </a:r>
            <a:r>
              <a:rPr lang="en-US" b="1" dirty="0" err="1" smtClean="0"/>
              <a:t>Nanopoulos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3464" y="1608671"/>
            <a:ext cx="7144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Einstein frame  </a:t>
            </a:r>
            <a:r>
              <a:rPr lang="en-US" i="1" dirty="0" smtClean="0"/>
              <a:t>E </a:t>
            </a:r>
            <a:r>
              <a:rPr lang="en-US" dirty="0" smtClean="0"/>
              <a:t>(Scalar curvature term in  gravitational effective action </a:t>
            </a:r>
          </a:p>
          <a:p>
            <a:r>
              <a:rPr lang="en-US" dirty="0" smtClean="0"/>
              <a:t>has canonical </a:t>
            </a:r>
            <a:r>
              <a:rPr lang="en-US" dirty="0" err="1" smtClean="0"/>
              <a:t>normalisation</a:t>
            </a:r>
            <a:r>
              <a:rPr lang="en-US" dirty="0" smtClean="0"/>
              <a:t>):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7" y="1234533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/>
                <a:cs typeface="Arial Black"/>
              </a:rPr>
              <a:t>Cosmological Solutions</a:t>
            </a:r>
            <a:r>
              <a:rPr lang="en-US" dirty="0" smtClean="0"/>
              <a:t>,  non-trivial time-dependent </a:t>
            </a:r>
            <a:r>
              <a:rPr lang="en-US" dirty="0" err="1" smtClean="0"/>
              <a:t>dilatons</a:t>
            </a:r>
            <a:r>
              <a:rPr lang="en-US" dirty="0" smtClean="0"/>
              <a:t>, </a:t>
            </a:r>
            <a:r>
              <a:rPr lang="en-US" dirty="0" err="1" smtClean="0"/>
              <a:t>axions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1" y="2562621"/>
            <a:ext cx="6462172" cy="45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966634"/>
            <a:ext cx="37846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1" y="3809281"/>
            <a:ext cx="39878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2" y="5431362"/>
            <a:ext cx="34290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1" y="5007311"/>
            <a:ext cx="615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entral charge of </a:t>
            </a:r>
            <a:r>
              <a:rPr lang="en-US" dirty="0" err="1" smtClean="0"/>
              <a:t>uderlying</a:t>
            </a:r>
            <a:r>
              <a:rPr lang="en-US" dirty="0" smtClean="0"/>
              <a:t> world-sheet conformal field theory 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39" y="4953512"/>
            <a:ext cx="1407828" cy="411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5639" y="5638800"/>
            <a:ext cx="140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Kac</a:t>
            </a:r>
            <a:r>
              <a:rPr lang="en-US" b="1" dirty="0" smtClean="0">
                <a:solidFill>
                  <a:srgbClr val="FF0000"/>
                </a:solidFill>
              </a:rPr>
              <a:t>-Moody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algebra level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1" y="3139788"/>
            <a:ext cx="2087033" cy="70340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07999" y="2387600"/>
            <a:ext cx="8387296" cy="2501180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64570" y="5795432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``internal’’ dims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central charge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7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33" y="257201"/>
            <a:ext cx="877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Exact (conformal Field Theories on World-sheet) Solutions from String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683404"/>
            <a:ext cx="4499992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Antoniadis, </a:t>
            </a:r>
            <a:r>
              <a:rPr lang="en-US" b="1" dirty="0" err="1" smtClean="0"/>
              <a:t>Bachas</a:t>
            </a:r>
            <a:r>
              <a:rPr lang="en-US" b="1" dirty="0" smtClean="0"/>
              <a:t>, Ellis, </a:t>
            </a:r>
            <a:r>
              <a:rPr lang="en-US" b="1" dirty="0" err="1" smtClean="0"/>
              <a:t>Nanopoulos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3464" y="1608671"/>
            <a:ext cx="7144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Einstein frame  </a:t>
            </a:r>
            <a:r>
              <a:rPr lang="en-US" i="1" dirty="0" smtClean="0"/>
              <a:t>E </a:t>
            </a:r>
            <a:r>
              <a:rPr lang="en-US" dirty="0" smtClean="0"/>
              <a:t>(Scalar curvature term in  gravitational effective action </a:t>
            </a:r>
          </a:p>
          <a:p>
            <a:r>
              <a:rPr lang="en-US" dirty="0" smtClean="0"/>
              <a:t>has canonical </a:t>
            </a:r>
            <a:r>
              <a:rPr lang="en-US" dirty="0" err="1" smtClean="0"/>
              <a:t>normalisation</a:t>
            </a:r>
            <a:r>
              <a:rPr lang="en-US" dirty="0" smtClean="0"/>
              <a:t>):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7" y="1234533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/>
                <a:cs typeface="Arial Black"/>
              </a:rPr>
              <a:t>Cosmological Solutions</a:t>
            </a:r>
            <a:r>
              <a:rPr lang="en-US" dirty="0" smtClean="0"/>
              <a:t>,  non-trivial time-dependent </a:t>
            </a:r>
            <a:r>
              <a:rPr lang="en-US" dirty="0" err="1" smtClean="0"/>
              <a:t>dilatons</a:t>
            </a:r>
            <a:r>
              <a:rPr lang="en-US" dirty="0" smtClean="0"/>
              <a:t>, </a:t>
            </a:r>
            <a:r>
              <a:rPr lang="en-US" dirty="0" err="1" smtClean="0"/>
              <a:t>axions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1" y="2562621"/>
            <a:ext cx="6462172" cy="45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966634"/>
            <a:ext cx="37846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1" y="3809281"/>
            <a:ext cx="39878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2" y="5431362"/>
            <a:ext cx="34290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1" y="5007311"/>
            <a:ext cx="615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entral charge of </a:t>
            </a:r>
            <a:r>
              <a:rPr lang="en-US" dirty="0" err="1" smtClean="0"/>
              <a:t>uderlying</a:t>
            </a:r>
            <a:r>
              <a:rPr lang="en-US" dirty="0" smtClean="0"/>
              <a:t> world-sheet conformal field theory 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39" y="4953512"/>
            <a:ext cx="1407828" cy="411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5639" y="5638800"/>
            <a:ext cx="140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Kac</a:t>
            </a:r>
            <a:r>
              <a:rPr lang="en-US" b="1" dirty="0" smtClean="0">
                <a:solidFill>
                  <a:srgbClr val="FF0000"/>
                </a:solidFill>
              </a:rPr>
              <a:t>-Moody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algebra level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1" y="3139788"/>
            <a:ext cx="2087033" cy="70340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07999" y="2387600"/>
            <a:ext cx="8387296" cy="2501180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64570" y="5795432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``internal’’ dims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central charge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249"/>
            <a:ext cx="5580112" cy="914400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7504" y="908720"/>
            <a:ext cx="9036496" cy="5855448"/>
          </a:xfrm>
          <a:prstGeom prst="rect">
            <a:avLst/>
          </a:prstGeom>
          <a:solidFill>
            <a:srgbClr val="8CE9F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Scalar Fields in Early Universe: </a:t>
            </a:r>
            <a:r>
              <a:rPr lang="en-US" b="1" dirty="0" smtClean="0"/>
              <a:t>Plenty of them in extended  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particle physics models:</a:t>
            </a:r>
          </a:p>
          <a:p>
            <a:pPr eaLnBrk="1" hangingPunct="1"/>
            <a:r>
              <a:rPr lang="en-US" b="1" dirty="0"/>
              <a:t> </a:t>
            </a:r>
            <a:r>
              <a:rPr lang="en-US" b="1" dirty="0" smtClean="0"/>
              <a:t>                                                      </a:t>
            </a:r>
            <a:r>
              <a:rPr lang="en-US" b="1" dirty="0" err="1" smtClean="0"/>
              <a:t>inflaton</a:t>
            </a:r>
            <a:r>
              <a:rPr lang="en-US" b="1" dirty="0" smtClean="0"/>
              <a:t>(s), </a:t>
            </a:r>
            <a:r>
              <a:rPr lang="en-US" b="1" dirty="0" err="1" smtClean="0"/>
              <a:t>dilaton</a:t>
            </a:r>
            <a:r>
              <a:rPr lang="en-US" b="1" dirty="0" smtClean="0"/>
              <a:t>, </a:t>
            </a:r>
            <a:r>
              <a:rPr lang="en-US" b="1" dirty="0" err="1" smtClean="0"/>
              <a:t>axions</a:t>
            </a:r>
            <a:r>
              <a:rPr lang="en-US" b="1" dirty="0" smtClean="0"/>
              <a:t>,  </a:t>
            </a:r>
          </a:p>
          <a:p>
            <a:pPr eaLnBrk="1" hangingPunct="1"/>
            <a:r>
              <a:rPr lang="en-US" b="1" dirty="0" smtClean="0"/>
              <a:t>                                                       moduli ….</a:t>
            </a:r>
            <a:r>
              <a:rPr lang="en-US" b="1" i="1" dirty="0" smtClean="0">
                <a:solidFill>
                  <a:srgbClr val="FF0000"/>
                </a:solidFill>
              </a:rPr>
              <a:t>Various effects…</a:t>
            </a:r>
          </a:p>
          <a:p>
            <a:pPr eaLnBrk="1" hangingPunct="1"/>
            <a:endParaRPr lang="en-US" sz="600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sz="100" b="1" dirty="0" smtClean="0"/>
          </a:p>
          <a:p>
            <a:pPr eaLnBrk="1" hangingPunct="1"/>
            <a:r>
              <a:rPr lang="en-US" sz="3600" b="1" dirty="0" smtClean="0"/>
              <a:t>Concentrate on:</a:t>
            </a:r>
            <a:endParaRPr lang="en-US" sz="3600" b="1" dirty="0"/>
          </a:p>
          <a:p>
            <a:pPr eaLnBrk="1" hangingPunct="1"/>
            <a:endParaRPr lang="en-US" sz="100" b="1" dirty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String-Inspired Models and </a:t>
            </a:r>
            <a:r>
              <a:rPr lang="en-US" b="1" dirty="0" err="1" smtClean="0">
                <a:solidFill>
                  <a:srgbClr val="FF0000"/>
                </a:solidFill>
              </a:rPr>
              <a:t>Torsionful</a:t>
            </a:r>
            <a:r>
              <a:rPr lang="en-US" b="1" dirty="0" smtClean="0">
                <a:solidFill>
                  <a:srgbClr val="FF0000"/>
                </a:solidFill>
              </a:rPr>
              <a:t> Geometries</a:t>
            </a:r>
            <a:r>
              <a:rPr lang="en-US" b="1" dirty="0" smtClean="0"/>
              <a:t>: </a:t>
            </a:r>
          </a:p>
          <a:p>
            <a:pPr eaLnBrk="1" hangingPunct="1"/>
            <a:r>
              <a:rPr lang="en-US" b="1" dirty="0" err="1" smtClean="0"/>
              <a:t>Torsionful</a:t>
            </a:r>
            <a:r>
              <a:rPr lang="en-US" b="1" dirty="0" smtClean="0"/>
              <a:t> Geometries of early universe due </a:t>
            </a:r>
            <a:r>
              <a:rPr lang="en-US" b="1" smtClean="0"/>
              <a:t>to a Kalb</a:t>
            </a:r>
            <a:r>
              <a:rPr lang="en-US" b="1" dirty="0" err="1" smtClean="0"/>
              <a:t>-Ramond</a:t>
            </a:r>
            <a:r>
              <a:rPr lang="en-US" b="1" dirty="0" smtClean="0"/>
              <a:t> </a:t>
            </a:r>
            <a:r>
              <a:rPr lang="en-US" b="1" dirty="0" err="1" smtClean="0"/>
              <a:t>Pseudoscalar</a:t>
            </a:r>
            <a:r>
              <a:rPr lang="en-US" b="1" dirty="0" smtClean="0"/>
              <a:t>  (KR ``</a:t>
            </a:r>
            <a:r>
              <a:rPr lang="en-US" b="1" dirty="0" err="1" smtClean="0"/>
              <a:t>axion</a:t>
            </a:r>
            <a:r>
              <a:rPr lang="en-US" b="1" dirty="0" smtClean="0"/>
              <a:t>’’): </a:t>
            </a:r>
          </a:p>
          <a:p>
            <a:pPr eaLnBrk="1" hangingPunct="1"/>
            <a:endParaRPr lang="en-US" sz="1050" b="1" dirty="0"/>
          </a:p>
          <a:p>
            <a:pPr marL="514350" indent="-514350" eaLnBrk="1" hangingPunct="1">
              <a:buAutoNum type="romanLcParenBoth"/>
            </a:pPr>
            <a:r>
              <a:rPr lang="en-US" b="1" dirty="0">
                <a:solidFill>
                  <a:srgbClr val="0000FF"/>
                </a:solidFill>
              </a:rPr>
              <a:t>Matter/antimatter asymmetry </a:t>
            </a:r>
            <a:r>
              <a:rPr lang="en-US" b="1" dirty="0"/>
              <a:t>in the Universe   </a:t>
            </a:r>
          </a:p>
          <a:p>
            <a:pPr eaLnBrk="1" hangingPunct="1"/>
            <a:r>
              <a:rPr lang="en-US" b="1" dirty="0"/>
              <a:t>      (</a:t>
            </a:r>
            <a:r>
              <a:rPr lang="en-US" b="1" dirty="0" err="1"/>
              <a:t>Leptogenesis</a:t>
            </a:r>
            <a:r>
              <a:rPr lang="en-US" b="1" dirty="0"/>
              <a:t>/</a:t>
            </a:r>
            <a:r>
              <a:rPr lang="en-US" b="1" dirty="0" err="1"/>
              <a:t>Baryogenesis</a:t>
            </a:r>
            <a:r>
              <a:rPr lang="en-US" b="1" dirty="0"/>
              <a:t>)     </a:t>
            </a:r>
            <a:r>
              <a:rPr lang="en-US" sz="2000" b="1" dirty="0">
                <a:solidFill>
                  <a:srgbClr val="FF0000"/>
                </a:solidFill>
              </a:rPr>
              <a:t>right-handed neutrinos</a:t>
            </a: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                                                                          no need for extra CP Violation</a:t>
            </a:r>
          </a:p>
          <a:p>
            <a:pPr eaLnBrk="1" hangingPunct="1"/>
            <a:endParaRPr lang="en-US" sz="12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(ii)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</a:rPr>
              <a:t>Majorana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Right-handed Neutrino masses from KR ``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</a:rPr>
              <a:t>axions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’’ (quantum torsion) beyond seesaw, through </a:t>
            </a:r>
            <a:r>
              <a:rPr lang="en-US" b="1" dirty="0">
                <a:solidFill>
                  <a:srgbClr val="FF0000"/>
                </a:solidFill>
              </a:rPr>
              <a:t>anomalies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68313" y="44624"/>
            <a:ext cx="8229600" cy="79208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endParaRPr lang="en-GB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12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60600"/>
            <a:ext cx="7150100" cy="232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304264" cy="646331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Conformal Invariance (world-sheet) Conditions for the string to O(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GB" b="1" dirty="0" smtClean="0">
                <a:solidFill>
                  <a:srgbClr val="FF0000"/>
                </a:solidFill>
              </a:rPr>
              <a:t>’)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(lowest non-trivial order in derivatives in the effective target-space action)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4248" y="2555612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8333" y="3203684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6485" y="3933056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 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389" y="5157192"/>
            <a:ext cx="7983601" cy="923330"/>
          </a:xfrm>
          <a:prstGeom prst="rect">
            <a:avLst/>
          </a:prstGeom>
          <a:solidFill>
            <a:srgbClr val="C2F2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Linear </a:t>
            </a:r>
            <a:r>
              <a:rPr lang="en-US" b="1" dirty="0" err="1" smtClean="0">
                <a:solidFill>
                  <a:srgbClr val="0000FF"/>
                </a:solidFill>
              </a:rPr>
              <a:t>dilaton</a:t>
            </a:r>
            <a:r>
              <a:rPr lang="en-US" b="1" dirty="0" smtClean="0">
                <a:solidFill>
                  <a:srgbClr val="0000FF"/>
                </a:solidFill>
              </a:rPr>
              <a:t> solution in string frame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(or logarithmic in FRW time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sym typeface="Wingdings"/>
              </a:rPr>
              <a:t> in Einstein-frame with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conformally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flat Einstein-frame target space time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exact (to all orders in </a:t>
            </a:r>
            <a:r>
              <a:rPr lang="el-GR" b="1" dirty="0" smtClean="0">
                <a:solidFill>
                  <a:srgbClr val="FF0000"/>
                </a:solidFill>
                <a:sym typeface="Wingdings"/>
              </a:rPr>
              <a:t>α</a:t>
            </a:r>
            <a:r>
              <a:rPr lang="en-GB" b="1" dirty="0" smtClean="0">
                <a:solidFill>
                  <a:srgbClr val="FF0000"/>
                </a:solidFill>
                <a:sym typeface="Wingdings"/>
              </a:rPr>
              <a:t>’)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4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33" y="257201"/>
            <a:ext cx="877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board"/>
                <a:cs typeface="Chalkboard"/>
              </a:rPr>
              <a:t>Exact (conformal Field Theories on World-sheet) Solutions from String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683404"/>
            <a:ext cx="4499992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Antoniadis, </a:t>
            </a:r>
            <a:r>
              <a:rPr lang="en-US" b="1" dirty="0" err="1" smtClean="0"/>
              <a:t>Bachas</a:t>
            </a:r>
            <a:r>
              <a:rPr lang="en-US" b="1" dirty="0" smtClean="0"/>
              <a:t>, Ellis, </a:t>
            </a:r>
            <a:r>
              <a:rPr lang="en-US" b="1" dirty="0" err="1" smtClean="0"/>
              <a:t>Nanopoulos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3464" y="1608671"/>
            <a:ext cx="7144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Einstein frame  </a:t>
            </a:r>
            <a:r>
              <a:rPr lang="en-US" i="1" dirty="0" smtClean="0"/>
              <a:t>E </a:t>
            </a:r>
            <a:r>
              <a:rPr lang="en-US" dirty="0" smtClean="0"/>
              <a:t>(Scalar curvature term in  gravitational effective action </a:t>
            </a:r>
          </a:p>
          <a:p>
            <a:r>
              <a:rPr lang="en-US" dirty="0" smtClean="0"/>
              <a:t>has canonical </a:t>
            </a:r>
            <a:r>
              <a:rPr lang="en-US" dirty="0" err="1" smtClean="0"/>
              <a:t>normalisation</a:t>
            </a:r>
            <a:r>
              <a:rPr lang="en-US" dirty="0" smtClean="0"/>
              <a:t>):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67" y="1234533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 Black"/>
                <a:cs typeface="Arial Black"/>
              </a:rPr>
              <a:t>Cosmological Solutions</a:t>
            </a:r>
            <a:r>
              <a:rPr lang="en-US" dirty="0" smtClean="0"/>
              <a:t>,  non-trivial time-dependent </a:t>
            </a:r>
            <a:r>
              <a:rPr lang="en-US" dirty="0" err="1" smtClean="0"/>
              <a:t>dilatons</a:t>
            </a:r>
            <a:r>
              <a:rPr lang="en-US" dirty="0" smtClean="0"/>
              <a:t>, </a:t>
            </a:r>
            <a:r>
              <a:rPr lang="en-US" dirty="0" err="1" smtClean="0"/>
              <a:t>axions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1" y="2562621"/>
            <a:ext cx="6462172" cy="451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966634"/>
            <a:ext cx="37846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1" y="3809281"/>
            <a:ext cx="3987800" cy="102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2" y="5431362"/>
            <a:ext cx="3429000" cy="53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1" y="5007311"/>
            <a:ext cx="615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entral charge of </a:t>
            </a:r>
            <a:r>
              <a:rPr lang="en-US" dirty="0" err="1" smtClean="0"/>
              <a:t>uderlying</a:t>
            </a:r>
            <a:r>
              <a:rPr lang="en-US" dirty="0" smtClean="0"/>
              <a:t> world-sheet conformal field theory 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39" y="4953512"/>
            <a:ext cx="1407828" cy="411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05639" y="5638800"/>
            <a:ext cx="140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Kac</a:t>
            </a:r>
            <a:r>
              <a:rPr lang="en-US" b="1" dirty="0" smtClean="0">
                <a:solidFill>
                  <a:srgbClr val="FF0000"/>
                </a:solidFill>
              </a:rPr>
              <a:t>-Moody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algebra level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1" y="3139788"/>
            <a:ext cx="2087033" cy="70340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07999" y="2387600"/>
            <a:ext cx="8387296" cy="2501180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64570" y="5795432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``internal’’ dims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central charge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99992" y="3573016"/>
            <a:ext cx="4392488" cy="136815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9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82900"/>
            <a:ext cx="5334000" cy="10922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63600" y="948267"/>
            <a:ext cx="24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Covariant Torsion tensor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317599"/>
            <a:ext cx="60706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3733" y="3151201"/>
            <a:ext cx="1377300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Constant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433733" y="3670300"/>
            <a:ext cx="484632" cy="596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73333" y="4538133"/>
            <a:ext cx="1650130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constant </a:t>
            </a:r>
            <a:r>
              <a:rPr lang="en-US" sz="2400" b="1" i="1" dirty="0" smtClean="0"/>
              <a:t>B</a:t>
            </a:r>
            <a:r>
              <a:rPr lang="en-US" sz="2400" b="1" i="1" baseline="30000" dirty="0" smtClean="0"/>
              <a:t>0 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5452533" y="4538133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0966" y="5479365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 Asymmetry as in  previous cases , </a:t>
            </a:r>
            <a:r>
              <a:rPr lang="en-US" i="1" dirty="0" smtClean="0"/>
              <a:t>e.g</a:t>
            </a:r>
            <a:r>
              <a:rPr lang="en-US" dirty="0" smtClean="0"/>
              <a:t>. for neutrinos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10" y="5885079"/>
            <a:ext cx="36449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83" y="4267200"/>
            <a:ext cx="4762500" cy="965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490859" y="31665"/>
            <a:ext cx="4653141" cy="38284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NEM &amp; </a:t>
            </a:r>
            <a:r>
              <a:rPr lang="en-US" b="1" dirty="0" err="1" smtClean="0"/>
              <a:t>Sarben</a:t>
            </a:r>
            <a:r>
              <a:rPr lang="en-US" b="1" dirty="0" smtClean="0"/>
              <a:t> </a:t>
            </a:r>
            <a:r>
              <a:rPr lang="en-US" b="1" dirty="0" err="1" smtClean="0"/>
              <a:t>Sarkar</a:t>
            </a:r>
            <a:r>
              <a:rPr lang="en-US" b="1" dirty="0" smtClean="0"/>
              <a:t>, arXiv:1211.0968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188640"/>
            <a:ext cx="3147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/>
                <a:cs typeface="Arial Black"/>
              </a:rPr>
              <a:t>H-torsion &amp; CPTV </a:t>
            </a:r>
            <a:endParaRPr lang="en-US" sz="24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04248" y="4437112"/>
            <a:ext cx="1728192" cy="64807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1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89240"/>
            <a:ext cx="3096344" cy="78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37312"/>
            <a:ext cx="8495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CPTV BARYOGENESIS through B-L conserving </a:t>
            </a:r>
            <a:r>
              <a:rPr lang="en-US" b="1" dirty="0" err="1" smtClean="0">
                <a:solidFill>
                  <a:srgbClr val="FF0000"/>
                </a:solidFill>
              </a:rPr>
              <a:t>sphalerons</a:t>
            </a:r>
            <a:r>
              <a:rPr lang="en-US" b="1" dirty="0" smtClean="0">
                <a:solidFill>
                  <a:srgbClr val="FF0000"/>
                </a:solidFill>
              </a:rPr>
              <a:t>? NO NEED FOR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ENHANCED CP VIOLATION IN EARLY UNVIERSE?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2033" name="TextBox 1"/>
          <p:cNvSpPr txBox="1">
            <a:spLocks noChangeArrowheads="1"/>
          </p:cNvSpPr>
          <p:nvPr/>
        </p:nvSpPr>
        <p:spPr bwMode="auto">
          <a:xfrm>
            <a:off x="1074738" y="549275"/>
            <a:ext cx="674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DISPERSION RELATIONS OF NEUTRINOS ARE </a:t>
            </a:r>
            <a:r>
              <a:rPr lang="en-US" sz="1800" b="1" i="1">
                <a:solidFill>
                  <a:srgbClr val="FF0000"/>
                </a:solidFill>
              </a:rPr>
              <a:t>DIFFERENT </a:t>
            </a:r>
          </a:p>
          <a:p>
            <a:pPr algn="ctr" eaLnBrk="1" hangingPunct="1"/>
            <a:r>
              <a:rPr lang="en-US" sz="1800" b="1"/>
              <a:t>FROM THOSE OF ANTINEUTRINOS IN </a:t>
            </a:r>
            <a:r>
              <a:rPr lang="en-US" sz="1800" b="1" i="1">
                <a:solidFill>
                  <a:srgbClr val="FF0000"/>
                </a:solidFill>
              </a:rPr>
              <a:t>SUCH</a:t>
            </a:r>
            <a:r>
              <a:rPr lang="en-US" sz="1800" b="1"/>
              <a:t> GEOMETRIES </a:t>
            </a:r>
          </a:p>
        </p:txBody>
      </p:sp>
      <p:pic>
        <p:nvPicPr>
          <p:cNvPr id="1720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81075"/>
            <a:ext cx="11176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182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Box 4"/>
          <p:cNvSpPr txBox="1">
            <a:spLocks noChangeArrowheads="1"/>
          </p:cNvSpPr>
          <p:nvPr/>
        </p:nvSpPr>
        <p:spPr bwMode="auto">
          <a:xfrm>
            <a:off x="2484438" y="1844675"/>
            <a:ext cx="528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± refers to chiral fields (here neutrino/antineutrino)</a:t>
            </a:r>
          </a:p>
        </p:txBody>
      </p:sp>
      <p:sp>
        <p:nvSpPr>
          <p:cNvPr id="172037" name="TextBox 6"/>
          <p:cNvSpPr txBox="1">
            <a:spLocks noChangeArrowheads="1"/>
          </p:cNvSpPr>
          <p:nvPr/>
        </p:nvSpPr>
        <p:spPr bwMode="auto">
          <a:xfrm>
            <a:off x="755650" y="2636838"/>
            <a:ext cx="4125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CPTV Dispersion relations </a:t>
            </a:r>
          </a:p>
        </p:txBody>
      </p:sp>
      <p:sp>
        <p:nvSpPr>
          <p:cNvPr id="172038" name="TextBox 7"/>
          <p:cNvSpPr txBox="1">
            <a:spLocks noChangeArrowheads="1"/>
          </p:cNvSpPr>
          <p:nvPr/>
        </p:nvSpPr>
        <p:spPr bwMode="auto">
          <a:xfrm>
            <a:off x="375190" y="4508500"/>
            <a:ext cx="68179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but </a:t>
            </a:r>
            <a:r>
              <a:rPr lang="en-US" sz="1800" dirty="0" smtClean="0"/>
              <a:t>(bare) masses </a:t>
            </a:r>
            <a:r>
              <a:rPr lang="en-US" sz="1800" dirty="0"/>
              <a:t>are equal between particle/anti-particle sectors </a:t>
            </a:r>
          </a:p>
        </p:txBody>
      </p:sp>
      <p:sp>
        <p:nvSpPr>
          <p:cNvPr id="172040" name="TextBox 10"/>
          <p:cNvSpPr txBox="1">
            <a:spLocks noChangeArrowheads="1"/>
          </p:cNvSpPr>
          <p:nvPr/>
        </p:nvSpPr>
        <p:spPr bwMode="auto">
          <a:xfrm>
            <a:off x="60325" y="5013176"/>
            <a:ext cx="9083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 dirty="0">
                <a:solidFill>
                  <a:srgbClr val="0000FF"/>
                </a:solidFill>
              </a:rPr>
              <a:t>Abundances</a:t>
            </a:r>
            <a:r>
              <a:rPr lang="en-US" sz="1800" dirty="0"/>
              <a:t> of neutrinos in Early Universe, then, </a:t>
            </a:r>
            <a:r>
              <a:rPr lang="en-US" sz="1800" b="1" i="1" dirty="0">
                <a:solidFill>
                  <a:srgbClr val="0000FF"/>
                </a:solidFill>
              </a:rPr>
              <a:t>different</a:t>
            </a:r>
            <a:r>
              <a:rPr lang="en-US" sz="1800" dirty="0"/>
              <a:t> from those of antineutrinos</a:t>
            </a:r>
          </a:p>
          <a:p>
            <a:pPr eaLnBrk="1" hangingPunct="1"/>
            <a:r>
              <a:rPr lang="en-US" sz="1800" dirty="0"/>
              <a:t>if </a:t>
            </a:r>
            <a:r>
              <a:rPr lang="en-US" sz="1800" b="1" dirty="0">
                <a:solidFill>
                  <a:srgbClr val="FF0000"/>
                </a:solidFill>
              </a:rPr>
              <a:t>B</a:t>
            </a:r>
            <a:r>
              <a:rPr lang="en-US" sz="1800" b="1" baseline="-25000" dirty="0">
                <a:solidFill>
                  <a:srgbClr val="FF0000"/>
                </a:solidFill>
              </a:rPr>
              <a:t>0</a:t>
            </a:r>
            <a:r>
              <a:rPr lang="en-US" sz="1800" dirty="0"/>
              <a:t> is </a:t>
            </a:r>
            <a:r>
              <a:rPr lang="en-US" sz="1800" b="1" i="1" dirty="0">
                <a:solidFill>
                  <a:srgbClr val="FF0000"/>
                </a:solidFill>
              </a:rPr>
              <a:t>non-</a:t>
            </a:r>
            <a:r>
              <a:rPr lang="en-US" sz="1800" b="1" i="1" dirty="0" smtClean="0">
                <a:solidFill>
                  <a:srgbClr val="FF0000"/>
                </a:solidFill>
              </a:rPr>
              <a:t>trivial</a:t>
            </a:r>
            <a:r>
              <a:rPr lang="en-US" sz="1800" dirty="0" smtClean="0"/>
              <a:t>, </a:t>
            </a:r>
            <a:r>
              <a:rPr lang="en-US" sz="1800" b="1" dirty="0" smtClean="0">
                <a:solidFill>
                  <a:srgbClr val="DC4048"/>
                </a:solidFill>
              </a:rPr>
              <a:t>ALREADY IN THERMAL EQUILIBRIUM</a:t>
            </a:r>
            <a:endParaRPr lang="en-US" sz="1800" b="1" dirty="0">
              <a:solidFill>
                <a:srgbClr val="DC404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795972"/>
            <a:ext cx="40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Lepton  Asymmetry, </a:t>
            </a:r>
            <a:r>
              <a:rPr lang="en-US" i="1" dirty="0" smtClean="0"/>
              <a:t>e.g</a:t>
            </a:r>
            <a:r>
              <a:rPr lang="en-US" dirty="0" smtClean="0"/>
              <a:t>. for neutrinos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60032" y="5661248"/>
            <a:ext cx="3672408" cy="648072"/>
          </a:xfrm>
          <a:prstGeom prst="roundRect">
            <a:avLst/>
          </a:prstGeom>
          <a:noFill/>
          <a:ln w="476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7452320" cy="4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8162"/>
          </a:xfrm>
          <a:blipFill rotWithShape="1"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CPTV </a:t>
            </a:r>
            <a:r>
              <a:rPr lang="en-US" dirty="0" smtClean="0">
                <a:latin typeface="Chalkduster"/>
                <a:cs typeface="Chalkduster"/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  <a:sym typeface="Wingdings"/>
              </a:rPr>
              <a:t>neutrino/antineutrino </a:t>
            </a:r>
            <a:r>
              <a:rPr lang="en-US" dirty="0" smtClean="0">
                <a:latin typeface="Chalkduster"/>
                <a:cs typeface="Chalkduster"/>
                <a:sym typeface="Wingdings"/>
              </a:rPr>
              <a:t>mixing &amp; oscillations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2500"/>
            <a:ext cx="50292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68600"/>
            <a:ext cx="195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" y="3022600"/>
            <a:ext cx="35560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85742"/>
            <a:ext cx="758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/>
              <a:t>M</a:t>
            </a:r>
            <a:r>
              <a:rPr lang="en-US" dirty="0" err="1" smtClean="0"/>
              <a:t>ajorana</a:t>
            </a:r>
            <a:r>
              <a:rPr lang="en-US" dirty="0" smtClean="0"/>
              <a:t> neutrino in </a:t>
            </a:r>
            <a:r>
              <a:rPr lang="en-US" dirty="0" err="1" smtClean="0"/>
              <a:t>Weyl</a:t>
            </a:r>
            <a:r>
              <a:rPr lang="en-US" dirty="0" smtClean="0"/>
              <a:t> rep (Lepton number violation unavoidable)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19" y="4859876"/>
            <a:ext cx="1854200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0745" y="2082800"/>
            <a:ext cx="3005951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 </a:t>
            </a:r>
            <a:r>
              <a:rPr lang="en-US" sz="1600" b="1" dirty="0" err="1" smtClean="0"/>
              <a:t>Sinha</a:t>
            </a:r>
            <a:r>
              <a:rPr lang="en-US" sz="1600" b="1" dirty="0" smtClean="0"/>
              <a:t> &amp; B. </a:t>
            </a:r>
            <a:r>
              <a:rPr lang="en-US" sz="1600" b="1" dirty="0" err="1" smtClean="0"/>
              <a:t>Mukhopadhyay</a:t>
            </a:r>
            <a:endParaRPr lang="en-US" sz="1600" b="1" dirty="0" smtClean="0"/>
          </a:p>
          <a:p>
            <a:r>
              <a:rPr lang="en-US" sz="1600" b="1" dirty="0" err="1" smtClean="0"/>
              <a:t>arXiv</a:t>
            </a:r>
            <a:r>
              <a:rPr lang="en-US" sz="1600" b="1" dirty="0" smtClean="0"/>
              <a:t>: 0704.2593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69" y="5796642"/>
            <a:ext cx="8659034" cy="804701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818" y="4721208"/>
            <a:ext cx="274320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85467" y="4913839"/>
            <a:ext cx="217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Majorana</a:t>
            </a:r>
            <a:r>
              <a:rPr lang="en-US" b="1" dirty="0" smtClean="0">
                <a:solidFill>
                  <a:srgbClr val="FF0000"/>
                </a:solidFill>
              </a:rPr>
              <a:t> mass term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violates L number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1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8162"/>
          </a:xfrm>
          <a:blipFill rotWithShape="1"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CPTV </a:t>
            </a:r>
            <a:r>
              <a:rPr lang="en-US" dirty="0" smtClean="0">
                <a:latin typeface="Chalkduster"/>
                <a:cs typeface="Chalkduster"/>
                <a:sym typeface="Wingdings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  <a:sym typeface="Wingdings"/>
              </a:rPr>
              <a:t>neutrino/antineutrino </a:t>
            </a:r>
            <a:r>
              <a:rPr lang="en-US" dirty="0" smtClean="0">
                <a:latin typeface="Chalkduster"/>
                <a:cs typeface="Chalkduster"/>
                <a:sym typeface="Wingdings"/>
              </a:rPr>
              <a:t>mixing &amp; oscillations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2500"/>
            <a:ext cx="50292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68600"/>
            <a:ext cx="195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" y="3022600"/>
            <a:ext cx="3556000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385742"/>
            <a:ext cx="758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</a:t>
            </a:r>
            <a:r>
              <a:rPr lang="en-US" dirty="0" err="1"/>
              <a:t>M</a:t>
            </a:r>
            <a:r>
              <a:rPr lang="en-US" dirty="0" err="1" smtClean="0"/>
              <a:t>ajorana</a:t>
            </a:r>
            <a:r>
              <a:rPr lang="en-US" dirty="0" smtClean="0"/>
              <a:t> neutrino in </a:t>
            </a:r>
            <a:r>
              <a:rPr lang="en-US" dirty="0" err="1" smtClean="0"/>
              <a:t>Weyl</a:t>
            </a:r>
            <a:r>
              <a:rPr lang="en-US" dirty="0" smtClean="0"/>
              <a:t> rep (Lepton number violation unavoidable)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19" y="4859876"/>
            <a:ext cx="1854200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0745" y="2082800"/>
            <a:ext cx="3005951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 </a:t>
            </a:r>
            <a:r>
              <a:rPr lang="en-US" sz="1600" b="1" dirty="0" err="1" smtClean="0"/>
              <a:t>Sinha</a:t>
            </a:r>
            <a:r>
              <a:rPr lang="en-US" sz="1600" b="1" dirty="0" smtClean="0"/>
              <a:t> &amp; B. </a:t>
            </a:r>
            <a:r>
              <a:rPr lang="en-US" sz="1600" b="1" dirty="0" err="1" smtClean="0"/>
              <a:t>Mukhopadhyay</a:t>
            </a:r>
            <a:endParaRPr lang="en-US" sz="1600" b="1" dirty="0" smtClean="0"/>
          </a:p>
          <a:p>
            <a:r>
              <a:rPr lang="en-US" sz="1600" b="1" dirty="0" err="1" smtClean="0"/>
              <a:t>arXiv</a:t>
            </a:r>
            <a:r>
              <a:rPr lang="en-US" sz="1600" b="1" dirty="0" smtClean="0"/>
              <a:t>: 0704.2593</a:t>
            </a:r>
            <a:endParaRPr lang="en-US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669" y="5796642"/>
            <a:ext cx="8659034" cy="804701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5818" y="4721208"/>
            <a:ext cx="2743200" cy="8763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654802" y="543901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43591" y="5810383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14808" y="4761720"/>
            <a:ext cx="308289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halkduster"/>
                <a:cs typeface="Chalkduster"/>
              </a:rPr>
              <a:t>Lead to </a:t>
            </a:r>
          </a:p>
          <a:p>
            <a:pPr algn="ctr"/>
            <a:r>
              <a:rPr lang="en-US" b="1" dirty="0" smtClean="0">
                <a:latin typeface="Chalkduster"/>
                <a:cs typeface="Chalkduster"/>
              </a:rPr>
              <a:t>neutrino/antineutrino</a:t>
            </a:r>
          </a:p>
          <a:p>
            <a:pPr algn="ctr"/>
            <a:r>
              <a:rPr lang="en-US" b="1" dirty="0" smtClean="0">
                <a:latin typeface="Chalkduster"/>
                <a:cs typeface="Chalkduster"/>
              </a:rPr>
              <a:t>mixing &amp; oscillations</a:t>
            </a:r>
            <a:endParaRPr lang="en-US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56915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4" y="76200"/>
            <a:ext cx="7327900" cy="223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311400"/>
            <a:ext cx="2628900" cy="92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433" y="2264833"/>
            <a:ext cx="43307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433" y="3560233"/>
            <a:ext cx="32385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867" y="3979333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neutrino/antineutrino mixing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42" y="4618566"/>
            <a:ext cx="3708400" cy="90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867" y="4639733"/>
            <a:ext cx="3149600" cy="196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4" y="5164667"/>
            <a:ext cx="12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oscillations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962" y="5202767"/>
            <a:ext cx="3336505" cy="7349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336" y="3373970"/>
            <a:ext cx="3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NB: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neutrino CPTV mass shifts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4" y="76200"/>
            <a:ext cx="7327900" cy="223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2311400"/>
            <a:ext cx="2628900" cy="92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433" y="2264833"/>
            <a:ext cx="43307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433" y="3560233"/>
            <a:ext cx="32385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867" y="3979333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neutrino/antineutrino mixing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42" y="4618566"/>
            <a:ext cx="3708400" cy="90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867" y="4639733"/>
            <a:ext cx="3149600" cy="196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944" y="5164667"/>
            <a:ext cx="125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oscillations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234" y="5977466"/>
            <a:ext cx="182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oscilaltion</a:t>
            </a:r>
            <a:r>
              <a:rPr lang="en-US" b="1" dirty="0" smtClean="0">
                <a:solidFill>
                  <a:srgbClr val="0000FF"/>
                </a:solidFill>
              </a:rPr>
              <a:t> length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6158" y="5820832"/>
            <a:ext cx="16637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4962" y="5202767"/>
            <a:ext cx="3336505" cy="73496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25734" y="5063066"/>
            <a:ext cx="2141428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7336" y="3373970"/>
            <a:ext cx="3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NB: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neutrino CPTV mass shifts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1734" y="2311400"/>
            <a:ext cx="3805766" cy="1706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1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405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SCENARIO:</a:t>
            </a:r>
            <a:r>
              <a:rPr lang="en-US" dirty="0" smtClean="0"/>
              <a:t>  Phase transitions in the early string Universe may induce </a:t>
            </a:r>
          </a:p>
          <a:p>
            <a:pPr algn="ctr"/>
            <a:r>
              <a:rPr lang="en-US" b="1" i="1" dirty="0" smtClean="0"/>
              <a:t>B</a:t>
            </a:r>
            <a:r>
              <a:rPr lang="en-US" b="1" i="1" baseline="30000" dirty="0" smtClean="0"/>
              <a:t>0  </a:t>
            </a:r>
            <a:r>
              <a:rPr lang="en-US" b="1" i="1" dirty="0" smtClean="0"/>
              <a:t>= 0 @ T = T</a:t>
            </a:r>
            <a:r>
              <a:rPr lang="en-US" b="1" i="1" baseline="-25000" dirty="0" smtClean="0"/>
              <a:t>d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188640"/>
            <a:ext cx="321253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Ellis, NEM, </a:t>
            </a:r>
            <a:r>
              <a:rPr lang="en-US" dirty="0" err="1" smtClean="0"/>
              <a:t>Sarkar</a:t>
            </a:r>
            <a:r>
              <a:rPr lang="en-US" dirty="0" smtClean="0"/>
              <a:t> 1304.5433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&gt; T</a:t>
            </a:r>
            <a:r>
              <a:rPr lang="en-US" baseline="-25000" dirty="0" smtClean="0"/>
              <a:t>d</a:t>
            </a:r>
            <a:r>
              <a:rPr lang="en-US" dirty="0" smtClean="0"/>
              <a:t> : </a:t>
            </a:r>
            <a:r>
              <a:rPr lang="en-US" i="1" dirty="0" smtClean="0"/>
              <a:t>B</a:t>
            </a:r>
            <a:r>
              <a:rPr lang="en-US" i="1" baseline="30000" dirty="0" smtClean="0"/>
              <a:t>0</a:t>
            </a:r>
            <a:r>
              <a:rPr lang="en-US" i="1" dirty="0" smtClean="0"/>
              <a:t> ≠ 0 </a:t>
            </a:r>
            <a:r>
              <a:rPr lang="en-US" sz="28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latin typeface="Wingdings"/>
                <a:ea typeface="Wingdings"/>
                <a:cs typeface="Wingdings"/>
                <a:sym typeface="Wingdings"/>
              </a:rPr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2132856"/>
            <a:ext cx="693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M</a:t>
            </a:r>
            <a:r>
              <a:rPr lang="en-US" b="1" dirty="0" err="1" smtClean="0">
                <a:solidFill>
                  <a:srgbClr val="0000FF"/>
                </a:solidFill>
              </a:rPr>
              <a:t>ajorana</a:t>
            </a:r>
            <a:r>
              <a:rPr lang="en-US" b="1" dirty="0" smtClean="0">
                <a:solidFill>
                  <a:srgbClr val="0000FF"/>
                </a:solidFill>
              </a:rPr>
              <a:t> Neutrino-Antineutrino Oscillations</a:t>
            </a:r>
            <a:r>
              <a:rPr lang="en-US" dirty="0" smtClean="0"/>
              <a:t> (</a:t>
            </a:r>
            <a:r>
              <a:rPr lang="en-US" dirty="0" err="1" smtClean="0"/>
              <a:t>Pontecorvo</a:t>
            </a:r>
            <a:r>
              <a:rPr lang="en-US" dirty="0" smtClean="0"/>
              <a:t>-type)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928" y="2874640"/>
            <a:ext cx="17780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852936"/>
            <a:ext cx="1762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4-component </a:t>
            </a:r>
          </a:p>
          <a:p>
            <a:r>
              <a:rPr lang="en-US" dirty="0" smtClean="0"/>
              <a:t>chiral </a:t>
            </a:r>
            <a:r>
              <a:rPr lang="en-US" dirty="0" err="1" smtClean="0"/>
              <a:t>Majorana</a:t>
            </a:r>
            <a:endParaRPr lang="en-US" dirty="0" smtClean="0"/>
          </a:p>
          <a:p>
            <a:r>
              <a:rPr lang="en-US" dirty="0" err="1" smtClean="0"/>
              <a:t>spinor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032"/>
            <a:ext cx="9144000" cy="964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013176"/>
            <a:ext cx="198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</a:t>
            </a:r>
            <a:r>
              <a:rPr lang="en-US" dirty="0" err="1" smtClean="0"/>
              <a:t>eigenstates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5805264"/>
            <a:ext cx="2568053" cy="716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5373216"/>
            <a:ext cx="190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eigenvalues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4725144"/>
            <a:ext cx="5328592" cy="1161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5877272"/>
            <a:ext cx="4733776" cy="8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538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badi MT Condensed Extra Bold"/>
                <a:cs typeface="Abadi MT Condensed Extra Bold"/>
              </a:rPr>
              <a:t>Neutrino/antineutrino Mixing &amp; Oscillations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4032448" cy="903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908720"/>
            <a:ext cx="2736304" cy="946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88840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operators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348880"/>
            <a:ext cx="7020272" cy="905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2" y="3356992"/>
            <a:ext cx="5376461" cy="617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50100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≠ 0 for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4" y="3501008"/>
            <a:ext cx="2311772" cy="361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581128"/>
            <a:ext cx="8012112" cy="75200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915816" y="4005064"/>
            <a:ext cx="318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badi MT Condensed Extra Bold"/>
                <a:cs typeface="Abadi MT Condensed Extra Bold"/>
              </a:rPr>
              <a:t>Probability of Oscillation </a:t>
            </a:r>
            <a:endParaRPr lang="en-US" sz="2400" dirty="0">
              <a:latin typeface="Abadi MT Condensed Extra Bold"/>
              <a:cs typeface="Abadi MT Condensed Extra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805264"/>
            <a:ext cx="2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Oscillation length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5517232"/>
            <a:ext cx="5143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90381"/>
            <a:ext cx="333990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REFERENCES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1340768"/>
            <a:ext cx="3960440" cy="1015663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N.E.M. and </a:t>
            </a:r>
            <a:r>
              <a:rPr lang="en-US" sz="2000" b="1" dirty="0" err="1" smtClean="0"/>
              <a:t>Sarben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Sarkar</a:t>
            </a:r>
            <a:r>
              <a:rPr lang="en-US" sz="2000" b="1" dirty="0" smtClean="0"/>
              <a:t>, </a:t>
            </a:r>
          </a:p>
          <a:p>
            <a:r>
              <a:rPr lang="en-US" sz="2000" b="1" dirty="0" smtClean="0"/>
              <a:t>arXiv:1211.0968 </a:t>
            </a:r>
            <a:endParaRPr lang="en-US" sz="2000" b="1" dirty="0"/>
          </a:p>
          <a:p>
            <a:r>
              <a:rPr lang="en-US" sz="2000" b="1" dirty="0" smtClean="0"/>
              <a:t>EPJC 73 (2013), 2359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708920"/>
            <a:ext cx="4660250" cy="101566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John Ellis, N.E.M. and </a:t>
            </a:r>
            <a:r>
              <a:rPr lang="en-US" sz="2000" b="1" dirty="0" err="1" smtClean="0">
                <a:solidFill>
                  <a:srgbClr val="0000FF"/>
                </a:solidFill>
              </a:rPr>
              <a:t>Sarben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Sarkar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arXiv</a:t>
            </a:r>
            <a:r>
              <a:rPr lang="en-US" sz="2000" b="1" dirty="0" smtClean="0">
                <a:solidFill>
                  <a:srgbClr val="0000FF"/>
                </a:solidFill>
              </a:rPr>
              <a:t>: 1304.5433 [gr-qc]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Phys. </a:t>
            </a:r>
            <a:r>
              <a:rPr lang="en-US" sz="2000" b="1" dirty="0" err="1" smtClean="0">
                <a:solidFill>
                  <a:srgbClr val="0000FF"/>
                </a:solidFill>
              </a:rPr>
              <a:t>Lett</a:t>
            </a:r>
            <a:r>
              <a:rPr lang="en-US" sz="2000" b="1" dirty="0" smtClean="0">
                <a:solidFill>
                  <a:srgbClr val="0000FF"/>
                </a:solidFill>
              </a:rPr>
              <a:t>. B 725 (2013), 425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437673"/>
            <a:ext cx="3815718" cy="1015663"/>
          </a:xfrm>
          <a:prstGeom prst="rect">
            <a:avLst/>
          </a:prstGeom>
          <a:solidFill>
            <a:srgbClr val="FFBE0A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N.E.M. and A. </a:t>
            </a:r>
            <a:r>
              <a:rPr lang="en-US" sz="2000" b="1" dirty="0" err="1" smtClean="0"/>
              <a:t>Pilaftsis</a:t>
            </a:r>
            <a:r>
              <a:rPr lang="en-US" sz="2000" b="1" dirty="0" smtClean="0"/>
              <a:t>, </a:t>
            </a:r>
          </a:p>
          <a:p>
            <a:r>
              <a:rPr lang="en-US" sz="2000" b="1" dirty="0" err="1" smtClean="0"/>
              <a:t>arXiv</a:t>
            </a:r>
            <a:r>
              <a:rPr lang="en-US" sz="2000" b="1" dirty="0" smtClean="0"/>
              <a:t>: 1209.6387</a:t>
            </a:r>
          </a:p>
          <a:p>
            <a:r>
              <a:rPr lang="en-US" sz="2000" b="1" dirty="0" smtClean="0"/>
              <a:t>Phys. Rev. D86 (2012), 124038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032" y="1634024"/>
            <a:ext cx="3377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halkduster"/>
                <a:cs typeface="Chalkduster"/>
              </a:rPr>
              <a:t>M</a:t>
            </a:r>
            <a:r>
              <a:rPr lang="en-US" sz="2000" dirty="0" smtClean="0">
                <a:latin typeface="Chalkduster"/>
                <a:cs typeface="Chalkduster"/>
              </a:rPr>
              <a:t>atter-Antimatter</a:t>
            </a:r>
          </a:p>
          <a:p>
            <a:r>
              <a:rPr lang="en-US" sz="2000" dirty="0" smtClean="0">
                <a:latin typeface="Chalkduster"/>
                <a:cs typeface="Chalkduster"/>
              </a:rPr>
              <a:t>Asymmetry in </a:t>
            </a:r>
          </a:p>
          <a:p>
            <a:r>
              <a:rPr lang="en-US" sz="2000" dirty="0" smtClean="0">
                <a:latin typeface="Chalkduster"/>
                <a:cs typeface="Chalkduster"/>
              </a:rPr>
              <a:t>Thermal </a:t>
            </a:r>
            <a:r>
              <a:rPr lang="en-US" sz="2000" dirty="0" err="1" smtClean="0">
                <a:latin typeface="Chalkduster"/>
                <a:cs typeface="Chalkduster"/>
              </a:rPr>
              <a:t>Equilibirum</a:t>
            </a:r>
            <a:endParaRPr lang="en-US" sz="2000" dirty="0" smtClean="0">
              <a:latin typeface="Chalkduster"/>
              <a:cs typeface="Chalkduster"/>
            </a:endParaRPr>
          </a:p>
          <a:p>
            <a:r>
              <a:rPr lang="en-US" sz="2000" dirty="0" smtClean="0">
                <a:latin typeface="Chalkduster"/>
                <a:cs typeface="Chalkduster"/>
              </a:rPr>
              <a:t>in Early Universe due</a:t>
            </a:r>
          </a:p>
          <a:p>
            <a:r>
              <a:rPr lang="en-US" sz="2000" dirty="0" smtClean="0">
                <a:latin typeface="Chalkduster"/>
                <a:cs typeface="Chalkduster"/>
              </a:rPr>
              <a:t>to background </a:t>
            </a:r>
          </a:p>
          <a:p>
            <a:r>
              <a:rPr lang="en-US" sz="2000" dirty="0" smtClean="0">
                <a:latin typeface="Chalkduster"/>
                <a:cs typeface="Chalkduster"/>
              </a:rPr>
              <a:t>KR torsion :</a:t>
            </a:r>
            <a:endParaRPr lang="en-US" sz="2000" dirty="0"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445224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Anomalous </a:t>
            </a:r>
            <a:r>
              <a:rPr lang="en-US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Majorana</a:t>
            </a:r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Neutrino</a:t>
            </a:r>
            <a:r>
              <a:rPr lang="en-US" sz="2000" b="1" dirty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Mass Generation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due to quantum KR torsion  </a:t>
            </a:r>
            <a:endParaRPr lang="en-US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83028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101384" cy="120032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Neutrino/Antineutrino oscillations are the local processes</a:t>
            </a:r>
          </a:p>
          <a:p>
            <a:r>
              <a:rPr lang="en-US" dirty="0" smtClean="0"/>
              <a:t>in the early Universe responsible for the CPT Violation</a:t>
            </a:r>
          </a:p>
          <a:p>
            <a:endParaRPr lang="en-US" dirty="0"/>
          </a:p>
          <a:p>
            <a:r>
              <a:rPr lang="en-US" dirty="0" smtClean="0"/>
              <a:t>They occur provided the oscillation length is smaller than the Hubble horizon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492896"/>
            <a:ext cx="8755147" cy="954107"/>
          </a:xfrm>
          <a:prstGeom prst="rect">
            <a:avLst/>
          </a:prstGeom>
          <a:solidFill>
            <a:srgbClr val="DBFF0F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 = O(10</a:t>
            </a:r>
            <a:r>
              <a:rPr lang="en-US" b="1" baseline="30000" dirty="0" smtClean="0">
                <a:solidFill>
                  <a:srgbClr val="FF0000"/>
                </a:solidFill>
                <a:latin typeface="Arial Black"/>
                <a:cs typeface="Arial Black"/>
              </a:rPr>
              <a:t>9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) </a:t>
            </a:r>
            <a:r>
              <a:rPr lang="en-US" dirty="0" smtClean="0"/>
              <a:t>the Hubble horizon size is 10</a:t>
            </a:r>
            <a:r>
              <a:rPr lang="en-US" baseline="30000" dirty="0" smtClean="0"/>
              <a:t>-12</a:t>
            </a:r>
            <a:r>
              <a:rPr lang="en-US" dirty="0" smtClean="0"/>
              <a:t> cm &amp; for 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  <a:latin typeface="Arial Black"/>
                <a:cs typeface="Arial Black"/>
              </a:rPr>
              <a:t>0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 = O(0.1) </a:t>
            </a:r>
            <a:r>
              <a:rPr lang="en-US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GeV</a:t>
            </a:r>
            <a:endParaRPr lang="en-US" b="1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r>
              <a:rPr lang="en-US" dirty="0" smtClean="0"/>
              <a:t>the oscillation length is  10</a:t>
            </a:r>
            <a:r>
              <a:rPr lang="en-US" baseline="30000" dirty="0" smtClean="0"/>
              <a:t>-13</a:t>
            </a:r>
            <a:r>
              <a:rPr lang="en-US" dirty="0" smtClean="0"/>
              <a:t>  cm, i.e. smaller than Hubble Horizon, so </a:t>
            </a:r>
          </a:p>
          <a:p>
            <a:r>
              <a:rPr lang="en-US" dirty="0" err="1" smtClean="0"/>
              <a:t>oscilaltions</a:t>
            </a:r>
            <a:r>
              <a:rPr lang="en-US" dirty="0" smtClean="0"/>
              <a:t> can occur </a:t>
            </a:r>
            <a:r>
              <a:rPr lang="en-US" sz="2000" i="1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provide chemical equilibrium for T &gt; T</a:t>
            </a:r>
            <a:r>
              <a:rPr lang="en-US" baseline="-25000" dirty="0" smtClean="0">
                <a:sym typeface="Wingdings"/>
              </a:rPr>
              <a:t>d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41490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NB: </a:t>
            </a:r>
            <a:r>
              <a:rPr lang="en-US" b="1" dirty="0" smtClean="0"/>
              <a:t>If neutrinos have also Dirac mass, i.e. mass matrix in </a:t>
            </a:r>
            <a:r>
              <a:rPr lang="en-US" b="1" dirty="0" err="1" smtClean="0"/>
              <a:t>lagrangian</a:t>
            </a:r>
            <a:r>
              <a:rPr lang="en-US" b="1" dirty="0" smtClean="0"/>
              <a:t> of the form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005064"/>
            <a:ext cx="3375703" cy="851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97152"/>
            <a:ext cx="4716691" cy="1117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5157192"/>
            <a:ext cx="1117600" cy="41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003" y="5805264"/>
            <a:ext cx="352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oscillation length depending </a:t>
            </a:r>
          </a:p>
          <a:p>
            <a:r>
              <a:rPr lang="en-US" dirty="0" smtClean="0"/>
              <a:t>on the neutrino energy </a:t>
            </a:r>
            <a:r>
              <a:rPr lang="en-US" i="1" dirty="0" smtClean="0"/>
              <a:t>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5805264"/>
            <a:ext cx="269389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5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4589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Neutrino/</a:t>
            </a:r>
            <a:r>
              <a:rPr lang="en-US" dirty="0" err="1" smtClean="0"/>
              <a:t>natineutrino</a:t>
            </a:r>
            <a:r>
              <a:rPr lang="en-US" dirty="0" smtClean="0"/>
              <a:t> oscillation processes are </a:t>
            </a:r>
            <a:r>
              <a:rPr lang="en-US" b="1" i="1" dirty="0" smtClean="0">
                <a:solidFill>
                  <a:srgbClr val="FF0000"/>
                </a:solidFill>
              </a:rPr>
              <a:t>UNIQUE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Majorana</a:t>
            </a:r>
            <a:r>
              <a:rPr lang="en-US" dirty="0" smtClean="0"/>
              <a:t> neutrinos</a:t>
            </a:r>
          </a:p>
          <a:p>
            <a:endParaRPr lang="en-US" dirty="0"/>
          </a:p>
          <a:p>
            <a:r>
              <a:rPr lang="en-US" dirty="0" smtClean="0"/>
              <a:t>Charged leptons and quarks of the Standard Model, </a:t>
            </a:r>
          </a:p>
          <a:p>
            <a:r>
              <a:rPr lang="en-US" dirty="0" smtClean="0"/>
              <a:t>which also couple to H-torsion,</a:t>
            </a:r>
            <a:r>
              <a:rPr lang="en-US" dirty="0"/>
              <a:t> </a:t>
            </a:r>
            <a:r>
              <a:rPr lang="en-US" dirty="0" smtClean="0"/>
              <a:t>cannot exhibit such oscillation</a:t>
            </a:r>
          </a:p>
          <a:p>
            <a:r>
              <a:rPr lang="en-US" dirty="0" smtClean="0"/>
              <a:t>due to electric charge conservation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Hence</a:t>
            </a:r>
            <a:r>
              <a:rPr lang="en-US" dirty="0" smtClean="0"/>
              <a:t>: above scenario for </a:t>
            </a:r>
            <a:r>
              <a:rPr lang="en-US" dirty="0" err="1"/>
              <a:t>L</a:t>
            </a:r>
            <a:r>
              <a:rPr lang="en-US" dirty="0" err="1" smtClean="0"/>
              <a:t>eptogenesis</a:t>
            </a:r>
            <a:r>
              <a:rPr lang="en-US" dirty="0" smtClean="0"/>
              <a:t> @ T = 10</a:t>
            </a:r>
            <a:r>
              <a:rPr lang="en-US" baseline="30000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and then </a:t>
            </a:r>
            <a:r>
              <a:rPr lang="en-US" dirty="0" err="1" smtClean="0"/>
              <a:t>Baryogenesis</a:t>
            </a:r>
            <a:r>
              <a:rPr lang="en-US" dirty="0" smtClean="0"/>
              <a:t> at T = O(100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through standard-model B-L conserving </a:t>
            </a:r>
            <a:r>
              <a:rPr lang="en-US" dirty="0" err="1" smtClean="0"/>
              <a:t>sphaleron</a:t>
            </a:r>
            <a:r>
              <a:rPr lang="en-US" dirty="0" smtClean="0"/>
              <a:t> processes </a:t>
            </a:r>
          </a:p>
          <a:p>
            <a:r>
              <a:rPr lang="en-US" dirty="0" smtClean="0"/>
              <a:t>appears </a:t>
            </a:r>
            <a:r>
              <a:rPr lang="en-US" b="1" dirty="0" smtClean="0">
                <a:solidFill>
                  <a:srgbClr val="FF0000"/>
                </a:solidFill>
              </a:rPr>
              <a:t>unique to </a:t>
            </a:r>
            <a:r>
              <a:rPr lang="en-US" b="1" dirty="0" err="1" smtClean="0">
                <a:solidFill>
                  <a:srgbClr val="FF0000"/>
                </a:solidFill>
              </a:rPr>
              <a:t>Majorana</a:t>
            </a:r>
            <a:r>
              <a:rPr lang="en-US" b="1" dirty="0" smtClean="0">
                <a:solidFill>
                  <a:srgbClr val="FF0000"/>
                </a:solidFill>
              </a:rPr>
              <a:t> Neutrinos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88640"/>
            <a:ext cx="1971691" cy="175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9757" y="4437112"/>
            <a:ext cx="5288627" cy="224676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Consistent with absence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of observed CPTV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halkduster"/>
                <a:cs typeface="Chalkduster"/>
              </a:rPr>
              <a:t>today in neutrino sector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halkduster"/>
                <a:cs typeface="Chalkduster"/>
              </a:rPr>
              <a:t>Torsion B</a:t>
            </a:r>
            <a:r>
              <a:rPr lang="en-US" sz="2800" b="1" baseline="30000" dirty="0" smtClean="0">
                <a:solidFill>
                  <a:srgbClr val="0000FF"/>
                </a:solidFill>
                <a:latin typeface="Chalkduster"/>
                <a:cs typeface="Chalkduster"/>
              </a:rPr>
              <a:t>0</a:t>
            </a:r>
            <a:r>
              <a:rPr lang="en-US" sz="2800" b="1" dirty="0" smtClean="0">
                <a:solidFill>
                  <a:srgbClr val="0000FF"/>
                </a:solidFill>
                <a:latin typeface="Chalkduster"/>
                <a:cs typeface="Chalkduster"/>
              </a:rPr>
              <a:t> = 0 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Chalkduster"/>
                <a:cs typeface="Chalkduster"/>
              </a:rPr>
              <a:t>(or very small)  today </a:t>
            </a:r>
            <a:endParaRPr lang="en-US" sz="2800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96680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3164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550" y="119063"/>
            <a:ext cx="6532563" cy="646112"/>
          </a:xfrm>
          <a:prstGeom prst="rect">
            <a:avLst/>
          </a:prstGeom>
          <a:solidFill>
            <a:srgbClr val="C4FF14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MINOS Exp. RESULTS ON Potential Neutrino-Antineutrino </a:t>
            </a:r>
          </a:p>
          <a:p>
            <a:pPr algn="ctr">
              <a:defRPr/>
            </a:pPr>
            <a:r>
              <a:rPr lang="en-US" b="1" dirty="0"/>
              <a:t> OSCILLATION PARAMETER DIFFERENCES</a:t>
            </a:r>
          </a:p>
        </p:txBody>
      </p:sp>
      <p:pic>
        <p:nvPicPr>
          <p:cNvPr id="148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81075"/>
            <a:ext cx="45577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Box 3"/>
          <p:cNvSpPr txBox="1">
            <a:spLocks noChangeArrowheads="1"/>
          </p:cNvSpPr>
          <p:nvPr/>
        </p:nvSpPr>
        <p:spPr bwMode="auto">
          <a:xfrm>
            <a:off x="539750" y="4365625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</a:t>
            </a:r>
            <a:r>
              <a:rPr lang="el-GR" sz="1800" baseline="-25000"/>
              <a:t>μ</a:t>
            </a:r>
            <a:r>
              <a:rPr lang="en-GB" sz="1800"/>
              <a:t> disapearance-Energy spectrum </a:t>
            </a:r>
            <a:endParaRPr lang="en-US" sz="1800"/>
          </a:p>
        </p:txBody>
      </p:sp>
      <p:sp>
        <p:nvSpPr>
          <p:cNvPr id="148485" name="TextBox 4"/>
          <p:cNvSpPr txBox="1">
            <a:spLocks noChangeArrowheads="1"/>
          </p:cNvSpPr>
          <p:nvPr/>
        </p:nvSpPr>
        <p:spPr bwMode="auto">
          <a:xfrm>
            <a:off x="539750" y="428307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/>
              <a:t>−</a:t>
            </a:r>
            <a:endParaRPr lang="en-US" sz="1800"/>
          </a:p>
        </p:txBody>
      </p:sp>
      <p:sp>
        <p:nvSpPr>
          <p:cNvPr id="148486" name="TextBox 6"/>
          <p:cNvSpPr txBox="1">
            <a:spLocks noChangeArrowheads="1"/>
          </p:cNvSpPr>
          <p:nvPr/>
        </p:nvSpPr>
        <p:spPr bwMode="auto">
          <a:xfrm>
            <a:off x="4932363" y="4292600"/>
            <a:ext cx="336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</a:t>
            </a:r>
            <a:r>
              <a:rPr lang="el-GR" sz="1800" baseline="-25000"/>
              <a:t>μ</a:t>
            </a:r>
            <a:r>
              <a:rPr lang="en-GB" sz="1800"/>
              <a:t> vs v</a:t>
            </a:r>
            <a:r>
              <a:rPr lang="el-GR" sz="1800" baseline="-25000"/>
              <a:t>μ</a:t>
            </a:r>
            <a:r>
              <a:rPr lang="en-GB" sz="1800"/>
              <a:t> Oscillation parameters </a:t>
            </a:r>
            <a:endParaRPr lang="en-US" sz="1800"/>
          </a:p>
        </p:txBody>
      </p:sp>
      <p:sp>
        <p:nvSpPr>
          <p:cNvPr id="148487" name="TextBox 7"/>
          <p:cNvSpPr txBox="1">
            <a:spLocks noChangeArrowheads="1"/>
          </p:cNvSpPr>
          <p:nvPr/>
        </p:nvSpPr>
        <p:spPr bwMode="auto">
          <a:xfrm>
            <a:off x="4900613" y="422116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/>
              <a:t>−</a:t>
            </a:r>
            <a:endParaRPr lang="en-US" sz="1800"/>
          </a:p>
        </p:txBody>
      </p:sp>
      <p:sp>
        <p:nvSpPr>
          <p:cNvPr id="148488" name="Rectangle 5"/>
          <p:cNvSpPr>
            <a:spLocks noChangeArrowheads="1"/>
          </p:cNvSpPr>
          <p:nvPr/>
        </p:nvSpPr>
        <p:spPr bwMode="auto">
          <a:xfrm>
            <a:off x="9525" y="6013450"/>
            <a:ext cx="914400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GB" dirty="0"/>
              <a:t> disappearance: </a:t>
            </a:r>
            <a:r>
              <a:rPr lang="en-US" sz="1600" dirty="0"/>
              <a:t>Δm</a:t>
            </a:r>
            <a:r>
              <a:rPr lang="en-US" sz="1600" baseline="30000" dirty="0"/>
              <a:t>2</a:t>
            </a:r>
            <a:r>
              <a:rPr lang="en-US" sz="1600" dirty="0"/>
              <a:t>=(2.32+0.12-0.08)x10</a:t>
            </a:r>
            <a:r>
              <a:rPr lang="en-US" sz="1600" baseline="30000" dirty="0"/>
              <a:t>-3</a:t>
            </a:r>
            <a:r>
              <a:rPr lang="en-US" sz="1600" dirty="0"/>
              <a:t> eV</a:t>
            </a:r>
            <a:r>
              <a:rPr lang="en-US" sz="1600" baseline="30000" dirty="0"/>
              <a:t>2 </a:t>
            </a:r>
            <a:r>
              <a:rPr lang="en-US" sz="1600" dirty="0"/>
              <a:t>, sin</a:t>
            </a:r>
            <a:r>
              <a:rPr lang="en-US" sz="1600" baseline="30000" dirty="0"/>
              <a:t>2</a:t>
            </a:r>
            <a:r>
              <a:rPr lang="en-US" sz="1600" dirty="0"/>
              <a:t>(2Θ) =1.00 (sin</a:t>
            </a:r>
            <a:r>
              <a:rPr lang="en-US" sz="1600" baseline="30000" dirty="0"/>
              <a:t>2</a:t>
            </a:r>
            <a:r>
              <a:rPr lang="en-US" sz="1600" dirty="0"/>
              <a:t>(2Θ) &gt; 0.90   @ 90%</a:t>
            </a:r>
            <a:r>
              <a:rPr lang="el-GR" sz="1600" dirty="0"/>
              <a:t> </a:t>
            </a:r>
            <a:r>
              <a:rPr lang="en-US" sz="1600" dirty="0"/>
              <a:t>CL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107950" y="5300663"/>
            <a:ext cx="9144000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GB" dirty="0"/>
              <a:t> disappearance:</a:t>
            </a:r>
            <a:endParaRPr lang="en-US" sz="1600" dirty="0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1979613" y="5300663"/>
            <a:ext cx="7164387" cy="5857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Δm</a:t>
            </a:r>
            <a:r>
              <a:rPr lang="en-US" sz="1600" baseline="30000"/>
              <a:t>2</a:t>
            </a:r>
            <a:r>
              <a:rPr lang="en-US" sz="1600"/>
              <a:t>=(2.62+0.31-0.28 (stat.) ±0.09 (syst.) )x10</a:t>
            </a:r>
            <a:r>
              <a:rPr lang="en-US" sz="1600" baseline="30000"/>
              <a:t>-3</a:t>
            </a:r>
            <a:r>
              <a:rPr lang="en-US" sz="1600"/>
              <a:t> eV</a:t>
            </a:r>
            <a:r>
              <a:rPr lang="en-US" sz="1600" baseline="30000"/>
              <a:t>2</a:t>
            </a:r>
            <a:r>
              <a:rPr lang="en-US" sz="1600"/>
              <a:t>, </a:t>
            </a:r>
          </a:p>
          <a:p>
            <a:r>
              <a:rPr lang="en-US" sz="1600"/>
              <a:t>sin</a:t>
            </a:r>
            <a:r>
              <a:rPr lang="en-US" sz="1600" baseline="30000"/>
              <a:t>2</a:t>
            </a:r>
            <a:r>
              <a:rPr lang="en-US" sz="1600"/>
              <a:t>(2Θ)=0.95 +0.10-0.11 (stat.) ±0.01 (syst.</a:t>
            </a:r>
            <a:r>
              <a:rPr lang="en-US" sz="1400"/>
              <a:t>).</a:t>
            </a:r>
          </a:p>
        </p:txBody>
      </p:sp>
      <p:sp>
        <p:nvSpPr>
          <p:cNvPr id="148491" name="TextBox 11"/>
          <p:cNvSpPr txBox="1">
            <a:spLocks noChangeArrowheads="1"/>
          </p:cNvSpPr>
          <p:nvPr/>
        </p:nvSpPr>
        <p:spPr bwMode="auto">
          <a:xfrm>
            <a:off x="2119313" y="51276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1"/>
              <a:t>−</a:t>
            </a:r>
            <a:endParaRPr lang="en-US"/>
          </a:p>
        </p:txBody>
      </p:sp>
      <p:sp>
        <p:nvSpPr>
          <p:cNvPr id="148492" name="TextBox 12"/>
          <p:cNvSpPr txBox="1">
            <a:spLocks noChangeArrowheads="1"/>
          </p:cNvSpPr>
          <p:nvPr/>
        </p:nvSpPr>
        <p:spPr bwMode="auto">
          <a:xfrm>
            <a:off x="107950" y="52197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 dirty="0"/>
              <a:t>−</a:t>
            </a:r>
            <a:endParaRPr lang="en-US" sz="1800" dirty="0"/>
          </a:p>
        </p:txBody>
      </p:sp>
      <p:pic>
        <p:nvPicPr>
          <p:cNvPr id="14849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53013"/>
            <a:ext cx="11176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4" name="Rectangle 15"/>
          <p:cNvSpPr>
            <a:spLocks noChangeArrowheads="1"/>
          </p:cNvSpPr>
          <p:nvPr/>
        </p:nvSpPr>
        <p:spPr bwMode="auto">
          <a:xfrm>
            <a:off x="2484438" y="4724400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[arXiv:1108.1509]</a:t>
            </a:r>
          </a:p>
        </p:txBody>
      </p:sp>
      <p:sp>
        <p:nvSpPr>
          <p:cNvPr id="148495" name="Rectangle 16"/>
          <p:cNvSpPr>
            <a:spLocks noChangeArrowheads="1"/>
          </p:cNvSpPr>
          <p:nvPr/>
        </p:nvSpPr>
        <p:spPr bwMode="auto">
          <a:xfrm>
            <a:off x="5003800" y="4724400"/>
            <a:ext cx="157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[arXiv:1104.0344]</a:t>
            </a:r>
          </a:p>
        </p:txBody>
      </p:sp>
      <p:sp>
        <p:nvSpPr>
          <p:cNvPr id="148496" name="Rectangle 17"/>
          <p:cNvSpPr>
            <a:spLocks noChangeArrowheads="1"/>
          </p:cNvSpPr>
          <p:nvPr/>
        </p:nvSpPr>
        <p:spPr bwMode="auto">
          <a:xfrm>
            <a:off x="6732588" y="470535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[arXiv1103.0340] </a:t>
            </a:r>
            <a:endParaRPr lang="en-US"/>
          </a:p>
        </p:txBody>
      </p:sp>
      <p:sp>
        <p:nvSpPr>
          <p:cNvPr id="148497" name="Rectangle 18"/>
          <p:cNvSpPr>
            <a:spLocks noChangeArrowheads="1"/>
          </p:cNvSpPr>
          <p:nvPr/>
        </p:nvSpPr>
        <p:spPr bwMode="auto">
          <a:xfrm>
            <a:off x="6156325" y="765175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http://www-numi.fnal.gov</a:t>
            </a:r>
          </a:p>
        </p:txBody>
      </p:sp>
      <p:sp>
        <p:nvSpPr>
          <p:cNvPr id="148498" name="TextBox 2"/>
          <p:cNvSpPr txBox="1">
            <a:spLocks noChangeArrowheads="1"/>
          </p:cNvSpPr>
          <p:nvPr/>
        </p:nvSpPr>
        <p:spPr bwMode="auto">
          <a:xfrm>
            <a:off x="395288" y="6381750"/>
            <a:ext cx="836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Consistent with equality of mass differences between particle/antiparticles </a:t>
            </a:r>
          </a:p>
        </p:txBody>
      </p:sp>
    </p:spTree>
    <p:extLst>
      <p:ext uri="{BB962C8B-B14F-4D97-AF65-F5344CB8AC3E}">
        <p14:creationId xmlns:p14="http://schemas.microsoft.com/office/powerpoint/2010/main" val="351296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3164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2550" y="119063"/>
            <a:ext cx="6532563" cy="646112"/>
          </a:xfrm>
          <a:prstGeom prst="rect">
            <a:avLst/>
          </a:prstGeom>
          <a:solidFill>
            <a:srgbClr val="C4FF14"/>
          </a:solidFill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MINOS Exp. RESULTS ON Potential Neutrino-Antineutrino </a:t>
            </a:r>
          </a:p>
          <a:p>
            <a:pPr algn="ctr">
              <a:defRPr/>
            </a:pPr>
            <a:r>
              <a:rPr lang="en-US" b="1" dirty="0"/>
              <a:t> OSCILLATION PARAMETER DIFFERENCES</a:t>
            </a:r>
          </a:p>
        </p:txBody>
      </p:sp>
      <p:pic>
        <p:nvPicPr>
          <p:cNvPr id="148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81075"/>
            <a:ext cx="45577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TextBox 3"/>
          <p:cNvSpPr txBox="1">
            <a:spLocks noChangeArrowheads="1"/>
          </p:cNvSpPr>
          <p:nvPr/>
        </p:nvSpPr>
        <p:spPr bwMode="auto">
          <a:xfrm>
            <a:off x="539750" y="4365625"/>
            <a:ext cx="367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</a:t>
            </a:r>
            <a:r>
              <a:rPr lang="el-GR" sz="1800" baseline="-25000"/>
              <a:t>μ</a:t>
            </a:r>
            <a:r>
              <a:rPr lang="en-GB" sz="1800"/>
              <a:t> disapearance-Energy spectrum </a:t>
            </a:r>
            <a:endParaRPr lang="en-US" sz="1800"/>
          </a:p>
        </p:txBody>
      </p:sp>
      <p:sp>
        <p:nvSpPr>
          <p:cNvPr id="148485" name="TextBox 4"/>
          <p:cNvSpPr txBox="1">
            <a:spLocks noChangeArrowheads="1"/>
          </p:cNvSpPr>
          <p:nvPr/>
        </p:nvSpPr>
        <p:spPr bwMode="auto">
          <a:xfrm>
            <a:off x="539750" y="428307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/>
              <a:t>−</a:t>
            </a:r>
            <a:endParaRPr lang="en-US" sz="1800"/>
          </a:p>
        </p:txBody>
      </p:sp>
      <p:sp>
        <p:nvSpPr>
          <p:cNvPr id="148486" name="TextBox 6"/>
          <p:cNvSpPr txBox="1">
            <a:spLocks noChangeArrowheads="1"/>
          </p:cNvSpPr>
          <p:nvPr/>
        </p:nvSpPr>
        <p:spPr bwMode="auto">
          <a:xfrm>
            <a:off x="4932363" y="4292600"/>
            <a:ext cx="336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</a:t>
            </a:r>
            <a:r>
              <a:rPr lang="el-GR" sz="1800" baseline="-25000"/>
              <a:t>μ</a:t>
            </a:r>
            <a:r>
              <a:rPr lang="en-GB" sz="1800"/>
              <a:t> vs v</a:t>
            </a:r>
            <a:r>
              <a:rPr lang="el-GR" sz="1800" baseline="-25000"/>
              <a:t>μ</a:t>
            </a:r>
            <a:r>
              <a:rPr lang="en-GB" sz="1800"/>
              <a:t> Oscillation parameters </a:t>
            </a:r>
            <a:endParaRPr lang="en-US" sz="1800"/>
          </a:p>
        </p:txBody>
      </p:sp>
      <p:sp>
        <p:nvSpPr>
          <p:cNvPr id="148487" name="TextBox 7"/>
          <p:cNvSpPr txBox="1">
            <a:spLocks noChangeArrowheads="1"/>
          </p:cNvSpPr>
          <p:nvPr/>
        </p:nvSpPr>
        <p:spPr bwMode="auto">
          <a:xfrm>
            <a:off x="4900613" y="422116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/>
              <a:t>−</a:t>
            </a:r>
            <a:endParaRPr lang="en-US" sz="1800"/>
          </a:p>
        </p:txBody>
      </p:sp>
      <p:sp>
        <p:nvSpPr>
          <p:cNvPr id="148488" name="Rectangle 5"/>
          <p:cNvSpPr>
            <a:spLocks noChangeArrowheads="1"/>
          </p:cNvSpPr>
          <p:nvPr/>
        </p:nvSpPr>
        <p:spPr bwMode="auto">
          <a:xfrm>
            <a:off x="9525" y="60134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GB" dirty="0"/>
              <a:t> disappearance: </a:t>
            </a:r>
            <a:r>
              <a:rPr lang="en-US" sz="1600" dirty="0"/>
              <a:t>Δm</a:t>
            </a:r>
            <a:r>
              <a:rPr lang="en-US" sz="1600" baseline="30000" dirty="0"/>
              <a:t>2</a:t>
            </a:r>
            <a:r>
              <a:rPr lang="en-US" sz="1600" dirty="0"/>
              <a:t>=(2.32+0.12-0.08)x10</a:t>
            </a:r>
            <a:r>
              <a:rPr lang="en-US" sz="1600" baseline="30000" dirty="0"/>
              <a:t>-3</a:t>
            </a:r>
            <a:r>
              <a:rPr lang="en-US" sz="1600" dirty="0"/>
              <a:t> eV</a:t>
            </a:r>
            <a:r>
              <a:rPr lang="en-US" sz="1600" baseline="30000" dirty="0"/>
              <a:t>2 </a:t>
            </a:r>
            <a:r>
              <a:rPr lang="en-US" sz="1600" dirty="0"/>
              <a:t>, sin</a:t>
            </a:r>
            <a:r>
              <a:rPr lang="en-US" sz="1600" baseline="30000" dirty="0"/>
              <a:t>2</a:t>
            </a:r>
            <a:r>
              <a:rPr lang="en-US" sz="1600" dirty="0"/>
              <a:t>(2Θ) =1.00 (sin</a:t>
            </a:r>
            <a:r>
              <a:rPr lang="en-US" sz="1600" baseline="30000" dirty="0"/>
              <a:t>2</a:t>
            </a:r>
            <a:r>
              <a:rPr lang="en-US" sz="1600" dirty="0"/>
              <a:t>(2Θ) &gt; 0.90   @ 90%</a:t>
            </a:r>
            <a:r>
              <a:rPr lang="el-GR" sz="1600" dirty="0"/>
              <a:t> </a:t>
            </a:r>
            <a:r>
              <a:rPr lang="en-US" sz="1600" dirty="0"/>
              <a:t>CL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107950" y="53006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/>
              <a:t>ν</a:t>
            </a:r>
            <a:r>
              <a:rPr lang="el-GR" baseline="-25000"/>
              <a:t>μ</a:t>
            </a:r>
            <a:r>
              <a:rPr lang="en-GB"/>
              <a:t> disappearance:</a:t>
            </a:r>
            <a:endParaRPr lang="en-US" sz="1600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1979613" y="5300663"/>
            <a:ext cx="7164387" cy="5857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Δm</a:t>
            </a:r>
            <a:r>
              <a:rPr lang="en-US" sz="1600" baseline="30000"/>
              <a:t>2</a:t>
            </a:r>
            <a:r>
              <a:rPr lang="en-US" sz="1600"/>
              <a:t>=(2.62+0.31-0.28 (stat.) ±0.09 (syst.) )x10</a:t>
            </a:r>
            <a:r>
              <a:rPr lang="en-US" sz="1600" baseline="30000"/>
              <a:t>-3</a:t>
            </a:r>
            <a:r>
              <a:rPr lang="en-US" sz="1600"/>
              <a:t> eV</a:t>
            </a:r>
            <a:r>
              <a:rPr lang="en-US" sz="1600" baseline="30000"/>
              <a:t>2</a:t>
            </a:r>
            <a:r>
              <a:rPr lang="en-US" sz="1600"/>
              <a:t>, </a:t>
            </a:r>
          </a:p>
          <a:p>
            <a:r>
              <a:rPr lang="en-US" sz="1600"/>
              <a:t>sin</a:t>
            </a:r>
            <a:r>
              <a:rPr lang="en-US" sz="1600" baseline="30000"/>
              <a:t>2</a:t>
            </a:r>
            <a:r>
              <a:rPr lang="en-US" sz="1600"/>
              <a:t>(2Θ)=0.95 +0.10-0.11 (stat.) ±0.01 (syst.</a:t>
            </a:r>
            <a:r>
              <a:rPr lang="en-US" sz="1400"/>
              <a:t>).</a:t>
            </a:r>
          </a:p>
        </p:txBody>
      </p:sp>
      <p:sp>
        <p:nvSpPr>
          <p:cNvPr id="148491" name="TextBox 11"/>
          <p:cNvSpPr txBox="1">
            <a:spLocks noChangeArrowheads="1"/>
          </p:cNvSpPr>
          <p:nvPr/>
        </p:nvSpPr>
        <p:spPr bwMode="auto">
          <a:xfrm>
            <a:off x="2119313" y="51276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b="1"/>
              <a:t>−</a:t>
            </a:r>
            <a:endParaRPr lang="en-US"/>
          </a:p>
        </p:txBody>
      </p:sp>
      <p:sp>
        <p:nvSpPr>
          <p:cNvPr id="148492" name="TextBox 12"/>
          <p:cNvSpPr txBox="1">
            <a:spLocks noChangeArrowheads="1"/>
          </p:cNvSpPr>
          <p:nvPr/>
        </p:nvSpPr>
        <p:spPr bwMode="auto">
          <a:xfrm>
            <a:off x="107950" y="52197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 b="1"/>
              <a:t>−</a:t>
            </a:r>
            <a:endParaRPr lang="en-US" sz="1800"/>
          </a:p>
        </p:txBody>
      </p:sp>
      <p:pic>
        <p:nvPicPr>
          <p:cNvPr id="14849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53013"/>
            <a:ext cx="11176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94" name="Rectangle 15"/>
          <p:cNvSpPr>
            <a:spLocks noChangeArrowheads="1"/>
          </p:cNvSpPr>
          <p:nvPr/>
        </p:nvSpPr>
        <p:spPr bwMode="auto">
          <a:xfrm>
            <a:off x="2484438" y="4724400"/>
            <a:ext cx="157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[arXiv:1108.1509]</a:t>
            </a:r>
          </a:p>
        </p:txBody>
      </p:sp>
      <p:sp>
        <p:nvSpPr>
          <p:cNvPr id="148495" name="Rectangle 16"/>
          <p:cNvSpPr>
            <a:spLocks noChangeArrowheads="1"/>
          </p:cNvSpPr>
          <p:nvPr/>
        </p:nvSpPr>
        <p:spPr bwMode="auto">
          <a:xfrm>
            <a:off x="5003800" y="4724400"/>
            <a:ext cx="157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[arXiv:1104.0344]</a:t>
            </a:r>
          </a:p>
        </p:txBody>
      </p:sp>
      <p:sp>
        <p:nvSpPr>
          <p:cNvPr id="148496" name="Rectangle 17"/>
          <p:cNvSpPr>
            <a:spLocks noChangeArrowheads="1"/>
          </p:cNvSpPr>
          <p:nvPr/>
        </p:nvSpPr>
        <p:spPr bwMode="auto">
          <a:xfrm>
            <a:off x="6732588" y="470535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[arXiv1103.0340] </a:t>
            </a:r>
            <a:endParaRPr lang="en-US"/>
          </a:p>
        </p:txBody>
      </p:sp>
      <p:sp>
        <p:nvSpPr>
          <p:cNvPr id="148497" name="Rectangle 18"/>
          <p:cNvSpPr>
            <a:spLocks noChangeArrowheads="1"/>
          </p:cNvSpPr>
          <p:nvPr/>
        </p:nvSpPr>
        <p:spPr bwMode="auto">
          <a:xfrm>
            <a:off x="6156325" y="765175"/>
            <a:ext cx="3005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http://www-numi.fnal.gov</a:t>
            </a:r>
          </a:p>
        </p:txBody>
      </p:sp>
      <p:sp>
        <p:nvSpPr>
          <p:cNvPr id="148498" name="TextBox 2"/>
          <p:cNvSpPr txBox="1">
            <a:spLocks noChangeArrowheads="1"/>
          </p:cNvSpPr>
          <p:nvPr/>
        </p:nvSpPr>
        <p:spPr bwMode="auto">
          <a:xfrm>
            <a:off x="395288" y="6381750"/>
            <a:ext cx="836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1">
                <a:solidFill>
                  <a:srgbClr val="FF0000"/>
                </a:solidFill>
              </a:rPr>
              <a:t>Consistent with equality of mass differences between particle/antiparticles </a:t>
            </a:r>
          </a:p>
        </p:txBody>
      </p:sp>
      <p:sp>
        <p:nvSpPr>
          <p:cNvPr id="20" name="TextBox 19"/>
          <p:cNvSpPr txBox="1"/>
          <p:nvPr/>
        </p:nvSpPr>
        <p:spPr>
          <a:xfrm rot="19188502">
            <a:off x="293565" y="3156940"/>
            <a:ext cx="8923211" cy="769441"/>
          </a:xfrm>
          <a:prstGeom prst="rect">
            <a:avLst/>
          </a:prstGeom>
          <a:solidFill>
            <a:srgbClr val="CCFFCC"/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/>
                <a:cs typeface="Arial Black"/>
              </a:rPr>
              <a:t>NO OBSERVED CPTV TODAY </a:t>
            </a:r>
            <a:endParaRPr lang="en-US" sz="4400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624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8"/>
          <p:cNvSpPr txBox="1">
            <a:spLocks noChangeArrowheads="1"/>
          </p:cNvSpPr>
          <p:nvPr/>
        </p:nvSpPr>
        <p:spPr bwMode="auto">
          <a:xfrm>
            <a:off x="6407150" y="115888"/>
            <a:ext cx="273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Independent of </a:t>
            </a:r>
          </a:p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 Initial Conditions</a:t>
            </a:r>
          </a:p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@ </a:t>
            </a:r>
            <a:r>
              <a:rPr lang="en-US" sz="1800" b="1">
                <a:solidFill>
                  <a:srgbClr val="FF0000"/>
                </a:solidFill>
              </a:rPr>
              <a:t>T &gt;&gt;T</a:t>
            </a:r>
            <a:r>
              <a:rPr lang="en-US" sz="1800" b="1" baseline="-25000">
                <a:solidFill>
                  <a:srgbClr val="FF0000"/>
                </a:solidFill>
              </a:rPr>
              <a:t>eq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675" y="1125538"/>
            <a:ext cx="9042400" cy="400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cs typeface="Arial" charset="0"/>
              </a:rPr>
              <a:t>Heavy Right-handed </a:t>
            </a:r>
            <a:r>
              <a:rPr lang="en-GB" sz="2000" dirty="0" err="1">
                <a:cs typeface="Arial" charset="0"/>
              </a:rPr>
              <a:t>Majorana</a:t>
            </a:r>
            <a:r>
              <a:rPr lang="en-GB" sz="2000" dirty="0">
                <a:cs typeface="Arial" charset="0"/>
              </a:rPr>
              <a:t> neutrinos enter </a:t>
            </a:r>
            <a:r>
              <a:rPr lang="en-GB" sz="2000" b="1" i="1" dirty="0">
                <a:solidFill>
                  <a:srgbClr val="FF0000"/>
                </a:solidFill>
                <a:cs typeface="Arial" charset="0"/>
              </a:rPr>
              <a:t>equilibrium at T = </a:t>
            </a:r>
            <a:r>
              <a:rPr lang="en-GB" sz="2000" b="1" i="1" dirty="0" err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GB" sz="2000" b="1" i="1" baseline="-25000" dirty="0" err="1">
                <a:solidFill>
                  <a:srgbClr val="FF0000"/>
                </a:solidFill>
                <a:cs typeface="Arial" charset="0"/>
              </a:rPr>
              <a:t>eq</a:t>
            </a:r>
            <a:r>
              <a:rPr lang="en-GB" sz="2000" b="1" i="1" dirty="0">
                <a:solidFill>
                  <a:srgbClr val="FF0000"/>
                </a:solidFill>
                <a:cs typeface="Arial" charset="0"/>
              </a:rPr>
              <a:t> &gt; </a:t>
            </a:r>
            <a:r>
              <a:rPr lang="en-GB" sz="2000" b="1" i="1" dirty="0" err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GB" sz="2000" b="1" i="1" baseline="-25000" dirty="0" err="1">
                <a:solidFill>
                  <a:srgbClr val="FF0000"/>
                </a:solidFill>
                <a:cs typeface="Arial" charset="0"/>
              </a:rPr>
              <a:t>decay</a:t>
            </a:r>
            <a:endParaRPr lang="en-GB" sz="20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5940425" y="260350"/>
            <a:ext cx="812800" cy="868363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4069" y="260350"/>
            <a:ext cx="567956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i="1" dirty="0" smtClean="0">
                <a:cs typeface="Arial" charset="0"/>
              </a:rPr>
              <a:t>Standard Thermal </a:t>
            </a:r>
            <a:r>
              <a:rPr lang="en-GB" sz="2800" b="1" i="1" dirty="0" err="1">
                <a:cs typeface="Arial" charset="0"/>
              </a:rPr>
              <a:t>Leptogenesis</a:t>
            </a:r>
            <a:r>
              <a:rPr lang="en-GB" sz="2800" dirty="0">
                <a:cs typeface="Arial" charset="0"/>
              </a:rPr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227763" y="3573463"/>
            <a:ext cx="23431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Fukugita, Yanagida,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708400" y="1628775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547813" y="1700213"/>
            <a:ext cx="191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Lepton number </a:t>
            </a:r>
          </a:p>
          <a:p>
            <a:pPr>
              <a:defRPr/>
            </a:pPr>
            <a:r>
              <a:rPr lang="en-GB" b="1">
                <a:cs typeface="Arial" charset="0"/>
              </a:rPr>
              <a:t>Violation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771775" y="2924175"/>
            <a:ext cx="32575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>
                <a:solidFill>
                  <a:srgbClr val="0000FF"/>
                </a:solidFill>
                <a:cs typeface="Arial" charset="0"/>
              </a:rPr>
              <a:t>Produce Lepton asymmetry 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635375" y="3357563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051050" y="4724400"/>
            <a:ext cx="3460750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i="1">
                <a:cs typeface="Arial" charset="0"/>
              </a:rPr>
              <a:t>Observed Baryon Asymmetry </a:t>
            </a:r>
          </a:p>
          <a:p>
            <a:pPr algn="ctr">
              <a:defRPr/>
            </a:pPr>
            <a:r>
              <a:rPr lang="en-GB" b="1" i="1">
                <a:cs typeface="Arial" charset="0"/>
              </a:rPr>
              <a:t>In the Universe  (BAU)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96861" y="3357563"/>
            <a:ext cx="38369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Equilibrated electroweak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B+L violating </a:t>
            </a:r>
            <a:r>
              <a:rPr lang="en-GB" b="1" dirty="0" err="1">
                <a:solidFill>
                  <a:srgbClr val="0000FF"/>
                </a:solidFill>
                <a:cs typeface="Arial" charset="0"/>
              </a:rPr>
              <a:t>sphaleron</a:t>
            </a:r>
            <a:r>
              <a:rPr lang="en-GB" b="1" dirty="0">
                <a:solidFill>
                  <a:srgbClr val="0000FF"/>
                </a:solidFill>
                <a:cs typeface="Arial" charset="0"/>
              </a:rPr>
              <a:t> interactions</a:t>
            </a:r>
          </a:p>
          <a:p>
            <a:pPr>
              <a:defRPr/>
            </a:pPr>
            <a:endParaRPr lang="en-GB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372225" y="4149725"/>
            <a:ext cx="21653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Kuzmin, Rubakov,</a:t>
            </a:r>
          </a:p>
          <a:p>
            <a:pPr>
              <a:defRPr/>
            </a:pPr>
            <a:r>
              <a:rPr lang="en-GB" b="1">
                <a:cs typeface="Arial" charset="0"/>
              </a:rPr>
              <a:t>Shaposhinkov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23850" y="5805488"/>
            <a:ext cx="53276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>
                <a:cs typeface="Arial" charset="0"/>
              </a:rPr>
              <a:t>Estimate BAU by solving Boltzmann equations </a:t>
            </a:r>
          </a:p>
          <a:p>
            <a:pPr>
              <a:defRPr/>
            </a:pPr>
            <a:r>
              <a:rPr lang="en-GB" b="1" i="1">
                <a:cs typeface="Arial" charset="0"/>
              </a:rPr>
              <a:t>for Heavy Neutrino Abundances</a:t>
            </a:r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624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1930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0" name="TextBox 2"/>
          <p:cNvSpPr txBox="1">
            <a:spLocks noChangeArrowheads="1"/>
          </p:cNvSpPr>
          <p:nvPr/>
        </p:nvSpPr>
        <p:spPr bwMode="auto">
          <a:xfrm>
            <a:off x="468313" y="422116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Independent of  Initial Conditions</a:t>
            </a:r>
          </a:p>
        </p:txBody>
      </p:sp>
      <p:sp>
        <p:nvSpPr>
          <p:cNvPr id="62481" name="TextBox 21"/>
          <p:cNvSpPr txBox="1">
            <a:spLocks noChangeArrowheads="1"/>
          </p:cNvSpPr>
          <p:nvPr/>
        </p:nvSpPr>
        <p:spPr bwMode="auto">
          <a:xfrm>
            <a:off x="4500563" y="1700213"/>
            <a:ext cx="345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3366FF"/>
                </a:solidFill>
              </a:rPr>
              <a:t>Out of Equilibrium Decays</a:t>
            </a: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773238"/>
            <a:ext cx="847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16557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8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1333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00" y="3259138"/>
            <a:ext cx="2942314" cy="1736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80928"/>
            <a:ext cx="2096134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enhanced CP V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1896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8"/>
          <p:cNvSpPr txBox="1">
            <a:spLocks noChangeArrowheads="1"/>
          </p:cNvSpPr>
          <p:nvPr/>
        </p:nvSpPr>
        <p:spPr bwMode="auto">
          <a:xfrm>
            <a:off x="6407150" y="115888"/>
            <a:ext cx="273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Independent of </a:t>
            </a:r>
          </a:p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 Initial Conditions</a:t>
            </a:r>
          </a:p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@ </a:t>
            </a:r>
            <a:r>
              <a:rPr lang="en-US" sz="1800" b="1">
                <a:solidFill>
                  <a:srgbClr val="FF0000"/>
                </a:solidFill>
              </a:rPr>
              <a:t>T &gt;&gt;T</a:t>
            </a:r>
            <a:r>
              <a:rPr lang="en-US" sz="1800" b="1" baseline="-25000">
                <a:solidFill>
                  <a:srgbClr val="FF0000"/>
                </a:solidFill>
              </a:rPr>
              <a:t>eq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675" y="1125538"/>
            <a:ext cx="9042400" cy="4000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cs typeface="Arial" charset="0"/>
              </a:rPr>
              <a:t>Heavy Right-handed </a:t>
            </a:r>
            <a:r>
              <a:rPr lang="en-GB" sz="2000" dirty="0" err="1">
                <a:cs typeface="Arial" charset="0"/>
              </a:rPr>
              <a:t>Majorana</a:t>
            </a:r>
            <a:r>
              <a:rPr lang="en-GB" sz="2000" dirty="0">
                <a:cs typeface="Arial" charset="0"/>
              </a:rPr>
              <a:t> neutrinos enter </a:t>
            </a:r>
            <a:r>
              <a:rPr lang="en-GB" sz="2000" b="1" i="1" dirty="0">
                <a:solidFill>
                  <a:srgbClr val="FF0000"/>
                </a:solidFill>
                <a:cs typeface="Arial" charset="0"/>
              </a:rPr>
              <a:t>equilibrium at T = </a:t>
            </a:r>
            <a:r>
              <a:rPr lang="en-GB" sz="2000" b="1" i="1" dirty="0" err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GB" sz="2000" b="1" i="1" baseline="-25000" dirty="0" err="1">
                <a:solidFill>
                  <a:srgbClr val="FF0000"/>
                </a:solidFill>
                <a:cs typeface="Arial" charset="0"/>
              </a:rPr>
              <a:t>eq</a:t>
            </a:r>
            <a:r>
              <a:rPr lang="en-GB" sz="2000" b="1" i="1" dirty="0">
                <a:solidFill>
                  <a:srgbClr val="FF0000"/>
                </a:solidFill>
                <a:cs typeface="Arial" charset="0"/>
              </a:rPr>
              <a:t> &gt; </a:t>
            </a:r>
            <a:r>
              <a:rPr lang="en-GB" sz="2000" b="1" i="1" dirty="0" err="1">
                <a:solidFill>
                  <a:srgbClr val="FF0000"/>
                </a:solidFill>
                <a:cs typeface="Arial" charset="0"/>
              </a:rPr>
              <a:t>T</a:t>
            </a:r>
            <a:r>
              <a:rPr lang="en-GB" sz="2000" b="1" i="1" baseline="-25000" dirty="0" err="1">
                <a:solidFill>
                  <a:srgbClr val="FF0000"/>
                </a:solidFill>
                <a:cs typeface="Arial" charset="0"/>
              </a:rPr>
              <a:t>decay</a:t>
            </a:r>
            <a:endParaRPr lang="en-GB" sz="20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5940425" y="260350"/>
            <a:ext cx="812800" cy="868363"/>
          </a:xfrm>
          <a:prstGeom prst="ben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4069" y="260350"/>
            <a:ext cx="567956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i="1" dirty="0" smtClean="0">
                <a:cs typeface="Arial" charset="0"/>
              </a:rPr>
              <a:t>Standard Thermal </a:t>
            </a:r>
            <a:r>
              <a:rPr lang="en-GB" sz="2800" b="1" i="1" dirty="0" err="1">
                <a:cs typeface="Arial" charset="0"/>
              </a:rPr>
              <a:t>Leptogenesis</a:t>
            </a:r>
            <a:r>
              <a:rPr lang="en-GB" sz="2800" dirty="0">
                <a:cs typeface="Arial" charset="0"/>
              </a:rPr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227763" y="3573463"/>
            <a:ext cx="23431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Fukugita, Yanagida,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708400" y="1628775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547813" y="1700213"/>
            <a:ext cx="191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Lepton number </a:t>
            </a:r>
          </a:p>
          <a:p>
            <a:pPr>
              <a:defRPr/>
            </a:pPr>
            <a:r>
              <a:rPr lang="en-GB" b="1">
                <a:cs typeface="Arial" charset="0"/>
              </a:rPr>
              <a:t>Violation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771775" y="2924175"/>
            <a:ext cx="32575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>
                <a:solidFill>
                  <a:srgbClr val="0000FF"/>
                </a:solidFill>
                <a:cs typeface="Arial" charset="0"/>
              </a:rPr>
              <a:t>Produce Lepton asymmetry 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635375" y="3357563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051050" y="4724400"/>
            <a:ext cx="3460750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i="1">
                <a:cs typeface="Arial" charset="0"/>
              </a:rPr>
              <a:t>Observed Baryon Asymmetry </a:t>
            </a:r>
          </a:p>
          <a:p>
            <a:pPr algn="ctr">
              <a:defRPr/>
            </a:pPr>
            <a:r>
              <a:rPr lang="en-GB" b="1" i="1">
                <a:cs typeface="Arial" charset="0"/>
              </a:rPr>
              <a:t>In the Universe  (BAU)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96861" y="3357563"/>
            <a:ext cx="38369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Equilibrated electroweak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B+L violating </a:t>
            </a:r>
            <a:r>
              <a:rPr lang="en-GB" b="1" dirty="0" err="1">
                <a:solidFill>
                  <a:srgbClr val="0000FF"/>
                </a:solidFill>
                <a:cs typeface="Arial" charset="0"/>
              </a:rPr>
              <a:t>sphaleron</a:t>
            </a:r>
            <a:r>
              <a:rPr lang="en-GB" b="1" dirty="0">
                <a:solidFill>
                  <a:srgbClr val="0000FF"/>
                </a:solidFill>
                <a:cs typeface="Arial" charset="0"/>
              </a:rPr>
              <a:t> interactions</a:t>
            </a:r>
          </a:p>
          <a:p>
            <a:pPr>
              <a:defRPr/>
            </a:pPr>
            <a:endParaRPr lang="en-GB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372225" y="4149725"/>
            <a:ext cx="21653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Kuzmin, Rubakov,</a:t>
            </a:r>
          </a:p>
          <a:p>
            <a:pPr>
              <a:defRPr/>
            </a:pPr>
            <a:r>
              <a:rPr lang="en-GB" b="1">
                <a:cs typeface="Arial" charset="0"/>
              </a:rPr>
              <a:t>Shaposhinkov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23850" y="5805488"/>
            <a:ext cx="53276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>
                <a:cs typeface="Arial" charset="0"/>
              </a:rPr>
              <a:t>Estimate BAU by solving Boltzmann equations </a:t>
            </a:r>
          </a:p>
          <a:p>
            <a:pPr>
              <a:defRPr/>
            </a:pPr>
            <a:r>
              <a:rPr lang="en-GB" b="1" i="1">
                <a:cs typeface="Arial" charset="0"/>
              </a:rPr>
              <a:t>for Heavy Neutrino Abundances</a:t>
            </a:r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624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1930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0" name="TextBox 2"/>
          <p:cNvSpPr txBox="1">
            <a:spLocks noChangeArrowheads="1"/>
          </p:cNvSpPr>
          <p:nvPr/>
        </p:nvSpPr>
        <p:spPr bwMode="auto">
          <a:xfrm>
            <a:off x="468313" y="422116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Independent of  Initial Conditions</a:t>
            </a:r>
          </a:p>
        </p:txBody>
      </p:sp>
      <p:sp>
        <p:nvSpPr>
          <p:cNvPr id="62481" name="TextBox 21"/>
          <p:cNvSpPr txBox="1">
            <a:spLocks noChangeArrowheads="1"/>
          </p:cNvSpPr>
          <p:nvPr/>
        </p:nvSpPr>
        <p:spPr bwMode="auto">
          <a:xfrm>
            <a:off x="4500563" y="1700213"/>
            <a:ext cx="345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3366FF"/>
                </a:solidFill>
              </a:rPr>
              <a:t>Out of Equilibrium Decays</a:t>
            </a: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773238"/>
            <a:ext cx="847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9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165576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8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1333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00" y="3259138"/>
            <a:ext cx="2942314" cy="1736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780928"/>
            <a:ext cx="2096134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/>
                <a:cs typeface="Arial Black"/>
              </a:rPr>
              <a:t>enhanced CP V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22322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X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9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7504" y="1556792"/>
            <a:ext cx="3164656" cy="107721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 smtClean="0">
                <a:solidFill>
                  <a:srgbClr val="FF0000"/>
                </a:solidFill>
                <a:cs typeface="Arial" charset="0"/>
              </a:rPr>
              <a:t>No</a:t>
            </a:r>
            <a:r>
              <a:rPr lang="en-GB" sz="1600" dirty="0" smtClean="0">
                <a:cs typeface="Arial" charset="0"/>
              </a:rPr>
              <a:t> need for </a:t>
            </a:r>
            <a:r>
              <a:rPr lang="en-GB" sz="1600" b="1" dirty="0" smtClean="0">
                <a:solidFill>
                  <a:srgbClr val="FF0000"/>
                </a:solidFill>
                <a:cs typeface="Arial" charset="0"/>
              </a:rPr>
              <a:t>enhanced CPV. </a:t>
            </a:r>
            <a:r>
              <a:rPr lang="en-GB" sz="1600" dirty="0" smtClean="0">
                <a:cs typeface="Arial" charset="0"/>
              </a:rPr>
              <a:t>Heavy </a:t>
            </a:r>
            <a:r>
              <a:rPr lang="en-GB" sz="1600" dirty="0">
                <a:cs typeface="Arial" charset="0"/>
              </a:rPr>
              <a:t>Right-</a:t>
            </a:r>
            <a:r>
              <a:rPr lang="en-GB" sz="1600" dirty="0" smtClean="0">
                <a:cs typeface="Arial" charset="0"/>
              </a:rPr>
              <a:t>handed</a:t>
            </a:r>
          </a:p>
          <a:p>
            <a:pPr>
              <a:defRPr/>
            </a:pPr>
            <a:r>
              <a:rPr lang="en-GB" sz="1600" dirty="0" err="1" smtClean="0">
                <a:cs typeface="Arial" charset="0"/>
              </a:rPr>
              <a:t>Majorana</a:t>
            </a:r>
            <a:r>
              <a:rPr lang="en-GB" sz="1600" dirty="0" smtClean="0"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000090"/>
                </a:solidFill>
                <a:cs typeface="Arial" charset="0"/>
              </a:rPr>
              <a:t>neutrino/antineutrino oscillations</a:t>
            </a:r>
            <a:endParaRPr lang="en-GB" sz="1600" b="1" i="1" dirty="0">
              <a:solidFill>
                <a:srgbClr val="000090"/>
              </a:solidFill>
              <a:cs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4069" y="260350"/>
            <a:ext cx="6538776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i="1" dirty="0" smtClean="0">
                <a:cs typeface="Arial" charset="0"/>
              </a:rPr>
              <a:t>CPT Violating  Thermal </a:t>
            </a:r>
            <a:r>
              <a:rPr lang="en-GB" sz="2800" b="1" i="1" dirty="0" err="1">
                <a:cs typeface="Arial" charset="0"/>
              </a:rPr>
              <a:t>Leptogenesis</a:t>
            </a:r>
            <a:r>
              <a:rPr lang="en-GB" sz="2800" dirty="0">
                <a:cs typeface="Arial" charset="0"/>
              </a:rPr>
              <a:t>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227763" y="3573463"/>
            <a:ext cx="23431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Fukugita, Yanagida,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708400" y="1628775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901754" y="941249"/>
            <a:ext cx="27497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 dirty="0" smtClean="0">
                <a:cs typeface="Arial" charset="0"/>
              </a:rPr>
              <a:t>CPT Violation </a:t>
            </a:r>
            <a:endParaRPr lang="en-GB" sz="3600" b="1" dirty="0"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771775" y="2924175"/>
            <a:ext cx="32575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i="1">
                <a:solidFill>
                  <a:srgbClr val="0000FF"/>
                </a:solidFill>
                <a:cs typeface="Arial" charset="0"/>
              </a:rPr>
              <a:t>Produce Lepton asymmetry 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635375" y="3357563"/>
            <a:ext cx="719138" cy="1152525"/>
          </a:xfrm>
          <a:prstGeom prst="downArrow">
            <a:avLst>
              <a:gd name="adj1" fmla="val 50000"/>
              <a:gd name="adj2" fmla="val 40066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051050" y="4724400"/>
            <a:ext cx="3460750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i="1">
                <a:cs typeface="Arial" charset="0"/>
              </a:rPr>
              <a:t>Observed Baryon Asymmetry </a:t>
            </a:r>
          </a:p>
          <a:p>
            <a:pPr algn="ctr">
              <a:defRPr/>
            </a:pPr>
            <a:r>
              <a:rPr lang="en-GB" b="1" i="1">
                <a:cs typeface="Arial" charset="0"/>
              </a:rPr>
              <a:t>In the Universe  (BAU)</a:t>
            </a:r>
            <a:r>
              <a:rPr lang="en-GB">
                <a:cs typeface="Arial" charset="0"/>
              </a:rPr>
              <a:t> 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96861" y="3357563"/>
            <a:ext cx="38369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Equilibrated electroweak</a:t>
            </a:r>
          </a:p>
          <a:p>
            <a:pPr>
              <a:defRPr/>
            </a:pPr>
            <a:r>
              <a:rPr lang="en-GB" b="1" dirty="0">
                <a:solidFill>
                  <a:srgbClr val="0000FF"/>
                </a:solidFill>
                <a:cs typeface="Arial" charset="0"/>
              </a:rPr>
              <a:t>B+L violating </a:t>
            </a:r>
            <a:r>
              <a:rPr lang="en-GB" b="1" dirty="0" err="1">
                <a:solidFill>
                  <a:srgbClr val="0000FF"/>
                </a:solidFill>
                <a:cs typeface="Arial" charset="0"/>
              </a:rPr>
              <a:t>sphaleron</a:t>
            </a:r>
            <a:r>
              <a:rPr lang="en-GB" b="1" dirty="0">
                <a:solidFill>
                  <a:srgbClr val="0000FF"/>
                </a:solidFill>
                <a:cs typeface="Arial" charset="0"/>
              </a:rPr>
              <a:t> interactions</a:t>
            </a:r>
          </a:p>
          <a:p>
            <a:pPr>
              <a:defRPr/>
            </a:pPr>
            <a:endParaRPr lang="en-GB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6372225" y="4149725"/>
            <a:ext cx="21653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cs typeface="Arial" charset="0"/>
              </a:rPr>
              <a:t>Kuzmin, Rubakov,</a:t>
            </a:r>
          </a:p>
          <a:p>
            <a:pPr>
              <a:defRPr/>
            </a:pPr>
            <a:r>
              <a:rPr lang="en-GB" b="1">
                <a:cs typeface="Arial" charset="0"/>
              </a:rPr>
              <a:t>Shaposhinkov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23850" y="5805488"/>
            <a:ext cx="6408390" cy="646331"/>
          </a:xfrm>
          <a:prstGeom prst="rect">
            <a:avLst/>
          </a:prstGeom>
          <a:solidFill>
            <a:srgbClr val="7AFF24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i="1" dirty="0">
                <a:cs typeface="Arial" charset="0"/>
              </a:rPr>
              <a:t>Estimate BAU </a:t>
            </a:r>
            <a:r>
              <a:rPr lang="en-GB" b="1" i="1" dirty="0" smtClean="0">
                <a:cs typeface="Arial" charset="0"/>
              </a:rPr>
              <a:t>by fixing CPTV background parameters</a:t>
            </a:r>
          </a:p>
          <a:p>
            <a:pPr>
              <a:defRPr/>
            </a:pPr>
            <a:r>
              <a:rPr lang="en-GB" b="1" i="1" dirty="0" smtClean="0">
                <a:cs typeface="Arial" charset="0"/>
              </a:rPr>
              <a:t>In some models this may imply fine tuning ….  </a:t>
            </a:r>
            <a:endParaRPr lang="en-GB" dirty="0">
              <a:cs typeface="Arial" charset="0"/>
            </a:endParaRPr>
          </a:p>
        </p:txBody>
      </p:sp>
      <p:sp>
        <p:nvSpPr>
          <p:cNvPr id="62480" name="TextBox 2"/>
          <p:cNvSpPr txBox="1">
            <a:spLocks noChangeArrowheads="1"/>
          </p:cNvSpPr>
          <p:nvPr/>
        </p:nvSpPr>
        <p:spPr bwMode="auto">
          <a:xfrm>
            <a:off x="468313" y="422116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i="1">
                <a:solidFill>
                  <a:srgbClr val="FF0000"/>
                </a:solidFill>
              </a:rPr>
              <a:t>Independent of  Initial Conditions</a:t>
            </a:r>
          </a:p>
        </p:txBody>
      </p:sp>
      <p:pic>
        <p:nvPicPr>
          <p:cNvPr id="22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82" y="3259138"/>
            <a:ext cx="2942314" cy="1736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836712"/>
            <a:ext cx="18389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Early Universe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 &gt; T</a:t>
            </a:r>
            <a:r>
              <a:rPr lang="en-US" b="1" baseline="-25000" dirty="0" smtClean="0">
                <a:solidFill>
                  <a:srgbClr val="FF0000"/>
                </a:solidFill>
              </a:rPr>
              <a:t>d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9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6215" y="1652607"/>
            <a:ext cx="3020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particle/antiparticle </a:t>
            </a:r>
          </a:p>
          <a:p>
            <a:pPr algn="ctr"/>
            <a:r>
              <a:rPr lang="en-US" dirty="0" smtClean="0">
                <a:latin typeface="Arial Black"/>
                <a:cs typeface="Arial Black"/>
              </a:rPr>
              <a:t>populations difference</a:t>
            </a:r>
          </a:p>
          <a:p>
            <a:pPr algn="ctr"/>
            <a:r>
              <a:rPr lang="en-US" dirty="0" smtClean="0">
                <a:latin typeface="Arial Black"/>
                <a:cs typeface="Arial Black"/>
              </a:rPr>
              <a:t>already in thermal</a:t>
            </a:r>
          </a:p>
          <a:p>
            <a:pPr algn="ctr"/>
            <a:r>
              <a:rPr lang="en-US" dirty="0" smtClean="0">
                <a:latin typeface="Arial Black"/>
                <a:cs typeface="Arial Black"/>
              </a:rPr>
              <a:t>equilibrium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70" y="764704"/>
            <a:ext cx="1103822" cy="983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3501008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Black"/>
                <a:cs typeface="Arial Black"/>
              </a:rPr>
              <a:t>T = O(100) </a:t>
            </a:r>
            <a:r>
              <a:rPr lang="en-US" sz="16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GeV</a:t>
            </a:r>
            <a:endParaRPr lang="en-US" sz="1600" b="1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6930" y="2788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3867" y="188640"/>
            <a:ext cx="1723549" cy="523220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Ellis, NEM, </a:t>
            </a:r>
            <a:r>
              <a:rPr lang="en-US" sz="1400" b="1" dirty="0" err="1" smtClean="0"/>
              <a:t>Sarkar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1304.5433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2095760" cy="646331"/>
          </a:xfrm>
          <a:prstGeom prst="rect">
            <a:avLst/>
          </a:prstGeom>
          <a:solidFill>
            <a:srgbClr val="FFE90B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KR </a:t>
            </a:r>
            <a:r>
              <a:rPr lang="en-US" b="1" i="1" dirty="0" err="1" smtClean="0">
                <a:solidFill>
                  <a:srgbClr val="0000FF"/>
                </a:solidFill>
              </a:rPr>
              <a:t>axion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sym typeface="Wingdings"/>
              </a:rPr>
              <a:t> </a:t>
            </a:r>
          </a:p>
          <a:p>
            <a:r>
              <a:rPr lang="en-US" b="1" i="1" dirty="0" smtClean="0">
                <a:solidFill>
                  <a:srgbClr val="0000FF"/>
                </a:solidFill>
              </a:rPr>
              <a:t>torsion B</a:t>
            </a:r>
            <a:r>
              <a:rPr lang="en-US" b="1" i="1" baseline="30000" dirty="0" smtClean="0">
                <a:solidFill>
                  <a:srgbClr val="0000FF"/>
                </a:solidFill>
              </a:rPr>
              <a:t>0</a:t>
            </a:r>
            <a:r>
              <a:rPr lang="en-US" b="1" i="1" dirty="0" smtClean="0">
                <a:solidFill>
                  <a:srgbClr val="0000FF"/>
                </a:solidFill>
              </a:rPr>
              <a:t> vector  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275188" cy="2718693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</a:t>
            </a:r>
            <a:r>
              <a:rPr lang="en-US" sz="4000" b="1" baseline="30000" dirty="0" smtClean="0"/>
              <a:t>0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: (string) theory underwent a </a:t>
            </a:r>
            <a:r>
              <a:rPr lang="en-US" sz="2800" b="1" dirty="0" smtClean="0">
                <a:solidFill>
                  <a:srgbClr val="008000"/>
                </a:solidFill>
              </a:rPr>
              <a:t>phase transition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@ T = T</a:t>
            </a:r>
            <a:r>
              <a:rPr lang="en-US" sz="2800" baseline="-25000" dirty="0" smtClean="0"/>
              <a:t>d </a:t>
            </a:r>
            <a:r>
              <a:rPr lang="en-US" sz="2800" dirty="0" smtClean="0"/>
              <a:t>= 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rgbClr val="008000"/>
                </a:solidFill>
              </a:rPr>
              <a:t>to</a:t>
            </a:r>
            <a:r>
              <a:rPr lang="en-US" sz="2800" dirty="0" smtClean="0"/>
              <a:t> : 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    </a:t>
            </a:r>
            <a:r>
              <a:rPr lang="en-US" sz="2800" baseline="-25000" dirty="0" smtClean="0"/>
              <a:t> </a:t>
            </a:r>
          </a:p>
          <a:p>
            <a:r>
              <a:rPr lang="en-US" sz="2800" baseline="-25000" dirty="0"/>
              <a:t> </a:t>
            </a:r>
            <a:r>
              <a:rPr lang="en-US" sz="2800" baseline="-25000" dirty="0" smtClean="0"/>
              <a:t>          </a:t>
            </a:r>
            <a:r>
              <a:rPr lang="en-US" sz="2800" baseline="-25000" dirty="0"/>
              <a:t> </a:t>
            </a:r>
          </a:p>
          <a:p>
            <a:r>
              <a:rPr lang="en-US" sz="2800" baseline="-25000" dirty="0" smtClean="0"/>
              <a:t> </a:t>
            </a:r>
            <a:r>
              <a:rPr lang="en-US" sz="2800" dirty="0" smtClean="0"/>
              <a:t>       (</a:t>
            </a:r>
            <a:r>
              <a:rPr lang="en-US" sz="2800" dirty="0" err="1" smtClean="0"/>
              <a:t>i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either B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 = 0 </a:t>
            </a:r>
          </a:p>
          <a:p>
            <a:r>
              <a:rPr lang="en-US" sz="2800" dirty="0"/>
              <a:t>  </a:t>
            </a:r>
            <a:r>
              <a:rPr lang="en-US" sz="2800" dirty="0" smtClean="0"/>
              <a:t>    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(ii) </a:t>
            </a:r>
            <a:r>
              <a:rPr lang="en-US" sz="2800" b="1" dirty="0" smtClean="0">
                <a:solidFill>
                  <a:srgbClr val="0000FF"/>
                </a:solidFill>
              </a:rPr>
              <a:t>or B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0</a:t>
            </a:r>
            <a:r>
              <a:rPr lang="en-US" sz="2800" b="1" dirty="0" smtClean="0">
                <a:solidFill>
                  <a:srgbClr val="0000FF"/>
                </a:solidFill>
              </a:rPr>
              <a:t> small today but non zero  </a:t>
            </a:r>
          </a:p>
        </p:txBody>
      </p:sp>
    </p:spTree>
    <p:extLst>
      <p:ext uri="{BB962C8B-B14F-4D97-AF65-F5344CB8AC3E}">
        <p14:creationId xmlns:p14="http://schemas.microsoft.com/office/powerpoint/2010/main" val="305384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Standard Model Extension type coupling </a:t>
            </a:r>
            <a:r>
              <a:rPr lang="en-US" sz="2000" b="1" i="1" dirty="0" smtClean="0">
                <a:solidFill>
                  <a:srgbClr val="FF0000"/>
                </a:solidFill>
              </a:rPr>
              <a:t>b</a:t>
            </a:r>
            <a:r>
              <a:rPr lang="el-GR" sz="2000" b="1" i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259653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/>
                <a:cs typeface="Arial Black"/>
              </a:rPr>
              <a:t>I</a:t>
            </a:r>
            <a:r>
              <a:rPr lang="en-US" sz="2400" dirty="0" smtClean="0">
                <a:latin typeface="Arial Black"/>
                <a:cs typeface="Arial Black"/>
              </a:rPr>
              <a:t>f a small </a:t>
            </a:r>
            <a:r>
              <a:rPr lang="en-US" sz="2400" i="1" dirty="0" smtClean="0">
                <a:latin typeface="Arial Black"/>
                <a:cs typeface="Arial Black"/>
              </a:rPr>
              <a:t>B</a:t>
            </a:r>
            <a:r>
              <a:rPr lang="en-US" sz="2400" i="1" baseline="30000" dirty="0">
                <a:latin typeface="Apple Chancery"/>
                <a:cs typeface="Apple Chancery"/>
              </a:rPr>
              <a:t>a</a:t>
            </a:r>
            <a:r>
              <a:rPr lang="en-US" sz="2400" baseline="30000" dirty="0" smtClean="0">
                <a:latin typeface="Apple Chancery"/>
                <a:cs typeface="Apple Chancery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is</a:t>
            </a:r>
            <a:endParaRPr lang="en-US" sz="2400" baseline="30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present today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124744"/>
            <a:ext cx="449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Kostelecky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Mewes</a:t>
            </a:r>
            <a:r>
              <a:rPr lang="en-US" b="1" dirty="0" smtClean="0">
                <a:solidFill>
                  <a:srgbClr val="008000"/>
                </a:solidFill>
              </a:rPr>
              <a:t>, Russell, </a:t>
            </a:r>
            <a:r>
              <a:rPr lang="en-US" b="1" dirty="0" err="1" smtClean="0">
                <a:solidFill>
                  <a:srgbClr val="008000"/>
                </a:solidFill>
              </a:rPr>
              <a:t>Lehnert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92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Standard Model Extension type coupling </a:t>
            </a:r>
            <a:r>
              <a:rPr lang="en-US" sz="2000" b="1" i="1" dirty="0" smtClean="0">
                <a:solidFill>
                  <a:srgbClr val="FF0000"/>
                </a:solidFill>
              </a:rPr>
              <a:t>b</a:t>
            </a:r>
            <a:r>
              <a:rPr lang="el-GR" sz="2000" b="1" i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259653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/>
                <a:cs typeface="Arial Black"/>
              </a:rPr>
              <a:t>I</a:t>
            </a:r>
            <a:r>
              <a:rPr lang="en-US" sz="2400" dirty="0" smtClean="0">
                <a:latin typeface="Arial Black"/>
                <a:cs typeface="Arial Black"/>
              </a:rPr>
              <a:t>f a small </a:t>
            </a:r>
            <a:r>
              <a:rPr lang="en-US" sz="2400" i="1" dirty="0" smtClean="0">
                <a:latin typeface="Arial Black"/>
                <a:cs typeface="Arial Black"/>
              </a:rPr>
              <a:t>B</a:t>
            </a:r>
            <a:r>
              <a:rPr lang="en-US" sz="2400" i="1" baseline="30000" dirty="0">
                <a:latin typeface="Apple Chancery"/>
                <a:cs typeface="Apple Chancery"/>
              </a:rPr>
              <a:t>a</a:t>
            </a:r>
            <a:r>
              <a:rPr lang="en-US" sz="2400" baseline="30000" dirty="0" smtClean="0">
                <a:latin typeface="Apple Chancery"/>
                <a:cs typeface="Apple Chancery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is</a:t>
            </a:r>
            <a:endParaRPr lang="en-US" sz="2400" baseline="30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present today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124744"/>
            <a:ext cx="449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Kostelecky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Mewes</a:t>
            </a:r>
            <a:r>
              <a:rPr lang="en-US" b="1" dirty="0" smtClean="0">
                <a:solidFill>
                  <a:srgbClr val="008000"/>
                </a:solidFill>
              </a:rPr>
              <a:t>, Russell, </a:t>
            </a:r>
            <a:r>
              <a:rPr lang="en-US" b="1" dirty="0" err="1" smtClean="0">
                <a:solidFill>
                  <a:srgbClr val="008000"/>
                </a:solidFill>
              </a:rPr>
              <a:t>Lehnert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156176" y="1772816"/>
            <a:ext cx="165618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08304" y="476672"/>
            <a:ext cx="1584176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86800" cy="1143000"/>
          </a:xfr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General Remarks on CP Violation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296144"/>
            <a:ext cx="9145016" cy="5517232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halkduster"/>
                <a:cs typeface="Chalkduster"/>
              </a:rPr>
              <a:t>Within </a:t>
            </a:r>
            <a:r>
              <a:rPr lang="en-GB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Standard Model, CP Violation </a:t>
            </a:r>
            <a:r>
              <a:rPr lang="en-GB" sz="2400" dirty="0" smtClean="0">
                <a:latin typeface="Chalkduster"/>
                <a:cs typeface="Chalkduster"/>
              </a:rPr>
              <a:t>not enough to produce observed Baryon over antibaryon Asymmetry (</a:t>
            </a:r>
            <a:r>
              <a:rPr lang="en-GB" sz="2400" b="1" dirty="0" smtClean="0">
                <a:solidFill>
                  <a:srgbClr val="0000FF"/>
                </a:solidFill>
                <a:latin typeface="Chalkduster"/>
                <a:cs typeface="Chalkduster"/>
              </a:rPr>
              <a:t>assume CPT in early </a:t>
            </a:r>
            <a:r>
              <a:rPr lang="en-GB" sz="2400" b="1" dirty="0">
                <a:solidFill>
                  <a:srgbClr val="0000FF"/>
                </a:solidFill>
                <a:latin typeface="Chalkduster"/>
                <a:cs typeface="Chalkduster"/>
              </a:rPr>
              <a:t>Universe &amp; B-, C-, &amp; CP - Violation: Sakharov </a:t>
            </a:r>
            <a:r>
              <a:rPr lang="en-GB" sz="2400" b="1" dirty="0" smtClean="0">
                <a:solidFill>
                  <a:srgbClr val="0000FF"/>
                </a:solidFill>
                <a:latin typeface="Chalkduster"/>
                <a:cs typeface="Chalkduster"/>
              </a:rPr>
              <a:t>Conditions</a:t>
            </a:r>
            <a:r>
              <a:rPr lang="en-GB" sz="2400" dirty="0" smtClean="0">
                <a:latin typeface="Chalkduster"/>
                <a:cs typeface="Chalkduster"/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800" dirty="0"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halkduster"/>
                <a:cs typeface="Chalkduster"/>
              </a:rPr>
              <a:t>Several Ideas to go beyond the SM (e.g. GUT models, </a:t>
            </a:r>
            <a:r>
              <a:rPr lang="en-GB" sz="2400" dirty="0" err="1" smtClean="0">
                <a:latin typeface="Chalkduster"/>
                <a:cs typeface="Chalkduster"/>
              </a:rPr>
              <a:t>Supersymmetry</a:t>
            </a:r>
            <a:r>
              <a:rPr lang="en-GB" sz="2400" dirty="0" smtClean="0">
                <a:latin typeface="Chalkduster"/>
                <a:cs typeface="Chalkduster"/>
              </a:rPr>
              <a:t>, extra dimensional models etc.)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800" dirty="0" smtClean="0"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Massive </a:t>
            </a:r>
            <a:r>
              <a:rPr lang="el-GR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ν</a:t>
            </a: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 are </a:t>
            </a:r>
            <a:r>
              <a:rPr lang="en-GB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simplest</a:t>
            </a: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 extension of SM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600" dirty="0" smtClean="0">
              <a:solidFill>
                <a:srgbClr val="0000FF"/>
              </a:solidFill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halkduster"/>
                <a:cs typeface="Chalkduster"/>
              </a:rPr>
              <a:t>Right-handed massive </a:t>
            </a:r>
            <a:r>
              <a:rPr lang="el-GR" sz="2400" dirty="0" smtClean="0">
                <a:latin typeface="Chalkduster"/>
                <a:cs typeface="Chalkduster"/>
              </a:rPr>
              <a:t>ν</a:t>
            </a:r>
            <a:r>
              <a:rPr lang="en-GB" sz="2400" dirty="0" smtClean="0">
                <a:latin typeface="Chalkduster"/>
                <a:cs typeface="Chalkduster"/>
              </a:rPr>
              <a:t> may provide extensions of SM with: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Chalkduster"/>
                <a:cs typeface="Chalkduster"/>
              </a:rPr>
              <a:t>   </a:t>
            </a:r>
            <a:r>
              <a:rPr lang="en-GB" sz="2400" dirty="0" smtClean="0">
                <a:solidFill>
                  <a:srgbClr val="CC0000"/>
                </a:solidFill>
                <a:latin typeface="Chalkduster"/>
                <a:cs typeface="Chalkduster"/>
              </a:rPr>
              <a:t>extra CP Violation</a:t>
            </a:r>
            <a:r>
              <a:rPr lang="en-GB" sz="2400" dirty="0" smtClean="0">
                <a:latin typeface="Chalkduster"/>
                <a:cs typeface="Chalkduster"/>
              </a:rPr>
              <a:t> and thus Origin of Universe</a:t>
            </a:r>
            <a:r>
              <a:rPr lang="ja-JP" altLang="en-GB" sz="2400" dirty="0" smtClean="0">
                <a:latin typeface="Chalkduster"/>
                <a:cs typeface="Chalkduster"/>
              </a:rPr>
              <a:t>’</a:t>
            </a:r>
            <a:r>
              <a:rPr lang="en-GB" sz="2400" dirty="0" smtClean="0">
                <a:latin typeface="Chalkduster"/>
                <a:cs typeface="Chalkduster"/>
              </a:rPr>
              <a:t>s </a:t>
            </a: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matter-antimatter asymmetry</a:t>
            </a:r>
            <a:r>
              <a:rPr lang="en-GB" sz="2400" dirty="0" smtClean="0">
                <a:latin typeface="Chalkduster"/>
                <a:cs typeface="Chalkduster"/>
              </a:rPr>
              <a:t> due to neutrino masses, </a:t>
            </a:r>
            <a:r>
              <a:rPr lang="en-GB" sz="2400" b="1" dirty="0" smtClean="0">
                <a:latin typeface="Chalkduster"/>
                <a:cs typeface="Chalkduster"/>
              </a:rPr>
              <a:t>Dark Matter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l-GR" sz="2800" dirty="0" smtClean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89257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Standard Model Extension type coupling </a:t>
            </a:r>
            <a:r>
              <a:rPr lang="en-US" sz="2000" b="1" i="1" dirty="0" smtClean="0">
                <a:solidFill>
                  <a:srgbClr val="FF0000"/>
                </a:solidFill>
              </a:rPr>
              <a:t>b</a:t>
            </a:r>
            <a:r>
              <a:rPr lang="el-GR" sz="2000" b="1" i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259653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/>
                <a:cs typeface="Arial Black"/>
              </a:rPr>
              <a:t>I</a:t>
            </a:r>
            <a:r>
              <a:rPr lang="en-US" sz="2400" dirty="0" smtClean="0">
                <a:latin typeface="Arial Black"/>
                <a:cs typeface="Arial Black"/>
              </a:rPr>
              <a:t>f a small </a:t>
            </a:r>
            <a:r>
              <a:rPr lang="en-US" sz="2400" i="1" dirty="0" smtClean="0">
                <a:latin typeface="Arial Black"/>
                <a:cs typeface="Arial Black"/>
              </a:rPr>
              <a:t>B</a:t>
            </a:r>
            <a:r>
              <a:rPr lang="en-US" sz="2400" i="1" baseline="30000" dirty="0">
                <a:latin typeface="Apple Chancery"/>
                <a:cs typeface="Apple Chancery"/>
              </a:rPr>
              <a:t>a</a:t>
            </a:r>
            <a:r>
              <a:rPr lang="en-US" sz="2400" baseline="30000" dirty="0" smtClean="0">
                <a:latin typeface="Apple Chancery"/>
                <a:cs typeface="Apple Chancery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is</a:t>
            </a:r>
            <a:endParaRPr lang="en-US" sz="2400" baseline="30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present today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124744"/>
            <a:ext cx="449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Kostelecky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Mewes</a:t>
            </a:r>
            <a:r>
              <a:rPr lang="en-US" b="1" dirty="0" smtClean="0">
                <a:solidFill>
                  <a:srgbClr val="008000"/>
                </a:solidFill>
              </a:rPr>
              <a:t>, Russell, </a:t>
            </a:r>
            <a:r>
              <a:rPr lang="en-US" b="1" dirty="0" err="1" smtClean="0">
                <a:solidFill>
                  <a:srgbClr val="008000"/>
                </a:solidFill>
              </a:rPr>
              <a:t>Lehnert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If due to H-torsion, it should couple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universally (gravity)</a:t>
            </a:r>
          </a:p>
          <a:p>
            <a:r>
              <a:rPr lang="en-US" b="1" dirty="0" smtClean="0">
                <a:latin typeface="Chalkduster"/>
                <a:cs typeface="Chalkduster"/>
              </a:rPr>
              <a:t>to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all particle species </a:t>
            </a:r>
            <a:r>
              <a:rPr lang="en-US" b="1" dirty="0" smtClean="0">
                <a:latin typeface="Chalkduster"/>
                <a:cs typeface="Chalkduster"/>
              </a:rPr>
              <a:t>of the standard model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(electrons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etc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)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156176" y="1772816"/>
            <a:ext cx="165618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08304" y="476672"/>
            <a:ext cx="1584176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0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Standard Model Extension type coupling </a:t>
            </a:r>
            <a:r>
              <a:rPr lang="en-US" sz="2000" b="1" i="1" dirty="0" smtClean="0">
                <a:solidFill>
                  <a:srgbClr val="FF0000"/>
                </a:solidFill>
              </a:rPr>
              <a:t>b</a:t>
            </a:r>
            <a:r>
              <a:rPr lang="el-GR" sz="2000" b="1" i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259653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/>
                <a:cs typeface="Arial Black"/>
              </a:rPr>
              <a:t>I</a:t>
            </a:r>
            <a:r>
              <a:rPr lang="en-US" sz="2400" dirty="0" smtClean="0">
                <a:latin typeface="Arial Black"/>
                <a:cs typeface="Arial Black"/>
              </a:rPr>
              <a:t>f a small </a:t>
            </a:r>
            <a:r>
              <a:rPr lang="en-US" sz="2400" i="1" dirty="0" smtClean="0">
                <a:latin typeface="Arial Black"/>
                <a:cs typeface="Arial Black"/>
              </a:rPr>
              <a:t>B</a:t>
            </a:r>
            <a:r>
              <a:rPr lang="en-US" sz="2400" i="1" baseline="30000" dirty="0">
                <a:latin typeface="Apple Chancery"/>
                <a:cs typeface="Apple Chancery"/>
              </a:rPr>
              <a:t>a</a:t>
            </a:r>
            <a:r>
              <a:rPr lang="en-US" sz="2400" baseline="30000" dirty="0" smtClean="0">
                <a:latin typeface="Apple Chancery"/>
                <a:cs typeface="Apple Chancery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is</a:t>
            </a:r>
            <a:endParaRPr lang="en-US" sz="2400" baseline="30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present today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124744"/>
            <a:ext cx="449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Kostelecky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Mewes</a:t>
            </a:r>
            <a:r>
              <a:rPr lang="en-US" b="1" dirty="0" smtClean="0">
                <a:solidFill>
                  <a:srgbClr val="008000"/>
                </a:solidFill>
              </a:rPr>
              <a:t>, Russell, </a:t>
            </a:r>
            <a:r>
              <a:rPr lang="en-US" b="1" dirty="0" err="1" smtClean="0">
                <a:solidFill>
                  <a:srgbClr val="008000"/>
                </a:solidFill>
              </a:rPr>
              <a:t>Lehnert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If due to H-torsion, it should couple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universally (gravity)</a:t>
            </a:r>
          </a:p>
          <a:p>
            <a:r>
              <a:rPr lang="en-US" b="1" dirty="0" smtClean="0">
                <a:latin typeface="Chalkduster"/>
                <a:cs typeface="Chalkduster"/>
              </a:rPr>
              <a:t>to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all particle species </a:t>
            </a:r>
            <a:r>
              <a:rPr lang="en-US" b="1" dirty="0" smtClean="0">
                <a:latin typeface="Chalkduster"/>
                <a:cs typeface="Chalkduster"/>
              </a:rPr>
              <a:t>of the standard model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(electrons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etc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)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" y="3861048"/>
            <a:ext cx="910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Stringent constraints from astrophysics on </a:t>
            </a:r>
            <a:r>
              <a:rPr lang="en-US" dirty="0" smtClean="0">
                <a:solidFill>
                  <a:srgbClr val="FF0000"/>
                </a:solidFill>
              </a:rPr>
              <a:t>spatial ONLY </a:t>
            </a:r>
            <a:r>
              <a:rPr lang="en-US" dirty="0" smtClean="0"/>
              <a:t>components (e.g. Ma</a:t>
            </a:r>
            <a:r>
              <a:rPr lang="en-GB" dirty="0"/>
              <a:t>s</a:t>
            </a:r>
            <a:r>
              <a:rPr lang="en-US" dirty="0" err="1" smtClean="0"/>
              <a:t>ers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156176" y="1772816"/>
            <a:ext cx="165618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08304" y="476672"/>
            <a:ext cx="1584176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15" y="4437112"/>
            <a:ext cx="2987457" cy="504056"/>
          </a:xfrm>
          <a:prstGeom prst="rect">
            <a:avLst/>
          </a:prstGeom>
          <a:ln w="38100">
            <a:noFill/>
          </a:ln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437112"/>
            <a:ext cx="43053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7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8048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188640"/>
            <a:ext cx="1203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l-GR" sz="2400" i="1" baseline="-25000" dirty="0" smtClean="0"/>
              <a:t>μ</a:t>
            </a:r>
            <a:r>
              <a:rPr lang="el-GR" sz="2400" i="1" dirty="0" smtClean="0"/>
              <a:t> = Β</a:t>
            </a:r>
            <a:r>
              <a:rPr lang="el-GR" sz="2400" i="1" baseline="-25000" dirty="0" smtClean="0"/>
              <a:t>μ</a:t>
            </a:r>
            <a:endParaRPr lang="en-US" sz="2400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09320"/>
            <a:ext cx="2376264" cy="40093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00392" y="5733256"/>
            <a:ext cx="51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4310"/>
            <a:ext cx="11176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2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548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Standard Model Extension type coupling </a:t>
            </a:r>
            <a:r>
              <a:rPr lang="en-US" sz="2000" b="1" i="1" dirty="0" smtClean="0">
                <a:solidFill>
                  <a:srgbClr val="FF0000"/>
                </a:solidFill>
              </a:rPr>
              <a:t>b</a:t>
            </a:r>
            <a:r>
              <a:rPr lang="el-GR" sz="2000" b="1" i="1" baseline="-25000" dirty="0" smtClean="0">
                <a:solidFill>
                  <a:srgbClr val="FF0000"/>
                </a:solidFill>
              </a:rPr>
              <a:t>μ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20688"/>
            <a:ext cx="2596534" cy="83099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/>
                <a:cs typeface="Arial Black"/>
              </a:rPr>
              <a:t>I</a:t>
            </a:r>
            <a:r>
              <a:rPr lang="en-US" sz="2400" dirty="0" smtClean="0">
                <a:latin typeface="Arial Black"/>
                <a:cs typeface="Arial Black"/>
              </a:rPr>
              <a:t>f a small </a:t>
            </a:r>
            <a:r>
              <a:rPr lang="en-US" sz="2400" i="1" dirty="0" smtClean="0">
                <a:latin typeface="Arial Black"/>
                <a:cs typeface="Arial Black"/>
              </a:rPr>
              <a:t>B</a:t>
            </a:r>
            <a:r>
              <a:rPr lang="en-US" sz="2400" i="1" baseline="30000" dirty="0">
                <a:latin typeface="Apple Chancery"/>
                <a:cs typeface="Apple Chancery"/>
              </a:rPr>
              <a:t>a</a:t>
            </a:r>
            <a:r>
              <a:rPr lang="en-US" sz="2400" baseline="30000" dirty="0" smtClean="0">
                <a:latin typeface="Apple Chancery"/>
                <a:cs typeface="Apple Chancery"/>
              </a:rPr>
              <a:t> </a:t>
            </a:r>
            <a:r>
              <a:rPr lang="en-US" sz="2400" dirty="0" smtClean="0">
                <a:latin typeface="Arial Black"/>
                <a:cs typeface="Arial Black"/>
              </a:rPr>
              <a:t>is</a:t>
            </a:r>
            <a:endParaRPr lang="en-US" sz="2400" baseline="30000" dirty="0" smtClean="0">
              <a:latin typeface="Arial Black"/>
              <a:cs typeface="Arial Black"/>
            </a:endParaRPr>
          </a:p>
          <a:p>
            <a:r>
              <a:rPr lang="en-US" sz="2400" dirty="0" smtClean="0">
                <a:latin typeface="Arial Black"/>
                <a:cs typeface="Arial Black"/>
              </a:rPr>
              <a:t>present today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124744"/>
            <a:ext cx="449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Kostelecky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</a:rPr>
              <a:t>Mewes</a:t>
            </a:r>
            <a:r>
              <a:rPr lang="en-US" b="1" dirty="0" smtClean="0">
                <a:solidFill>
                  <a:srgbClr val="008000"/>
                </a:solidFill>
              </a:rPr>
              <a:t>, Russell, </a:t>
            </a:r>
            <a:r>
              <a:rPr lang="en-US" b="1" dirty="0" err="1" smtClean="0">
                <a:solidFill>
                  <a:srgbClr val="008000"/>
                </a:solidFill>
              </a:rPr>
              <a:t>Lehnert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If due to H-torsion, it should couple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universally (gravity)</a:t>
            </a:r>
          </a:p>
          <a:p>
            <a:r>
              <a:rPr lang="en-US" b="1" dirty="0" smtClean="0">
                <a:latin typeface="Chalkduster"/>
                <a:cs typeface="Chalkduster"/>
              </a:rPr>
              <a:t>to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all particle species </a:t>
            </a:r>
            <a:r>
              <a:rPr lang="en-US" b="1" dirty="0" smtClean="0">
                <a:latin typeface="Chalkduster"/>
                <a:cs typeface="Chalkduster"/>
              </a:rPr>
              <a:t>of the standard model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(electrons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etc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)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" y="3861048"/>
            <a:ext cx="910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Stringent constraints from astrophysics on </a:t>
            </a:r>
            <a:r>
              <a:rPr lang="en-US" dirty="0" smtClean="0">
                <a:solidFill>
                  <a:srgbClr val="FF0000"/>
                </a:solidFill>
              </a:rPr>
              <a:t>spatial ONLY </a:t>
            </a:r>
            <a:r>
              <a:rPr lang="en-US" dirty="0" smtClean="0"/>
              <a:t>components (e.g. Ma</a:t>
            </a:r>
            <a:r>
              <a:rPr lang="en-GB" dirty="0"/>
              <a:t>s</a:t>
            </a:r>
            <a:r>
              <a:rPr lang="en-US" dirty="0" err="1" smtClean="0"/>
              <a:t>ers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6345238" cy="1008063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63500" dir="13500000" kx="2700000" rotWithShape="0">
              <a:srgbClr val="000000">
                <a:alpha val="1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6156176" y="1772816"/>
            <a:ext cx="1656184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08304" y="476672"/>
            <a:ext cx="1584176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515" y="4437112"/>
            <a:ext cx="2987457" cy="504056"/>
          </a:xfrm>
          <a:prstGeom prst="rect">
            <a:avLst/>
          </a:prstGeom>
          <a:ln w="38100">
            <a:noFill/>
          </a:ln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437112"/>
            <a:ext cx="4305300" cy="48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296" y="5356373"/>
            <a:ext cx="8020144" cy="1384995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  <a:ln w="4762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+ STRINGENT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CONSTRAINTS TODAY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DUE TO NON-OBSERVATION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NEUTRINO/ANTINEUTRINO OSCILLATIONS? </a:t>
            </a:r>
            <a:endParaRPr lang="en-US" sz="2800" b="1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1376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654943"/>
            <a:ext cx="7443038" cy="5078313"/>
          </a:xfrm>
          <a:prstGeom prst="rect">
            <a:avLst/>
          </a:prstGeom>
          <a:solidFill>
            <a:srgbClr val="C2F2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III: </a:t>
            </a:r>
          </a:p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QUANTUM</a:t>
            </a:r>
          </a:p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H-</a:t>
            </a:r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TORSION</a:t>
            </a:r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-INDUCED</a:t>
            </a:r>
          </a:p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MASS HIERARCHY</a:t>
            </a:r>
          </a:p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RIGHT-HANDED</a:t>
            </a:r>
          </a:p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NEUTRINO </a:t>
            </a:r>
          </a:p>
        </p:txBody>
      </p:sp>
    </p:spTree>
    <p:extLst>
      <p:ext uri="{BB962C8B-B14F-4D97-AF65-F5344CB8AC3E}">
        <p14:creationId xmlns:p14="http://schemas.microsoft.com/office/powerpoint/2010/main" val="388099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872418" cy="147732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ABOVE</a:t>
            </a:r>
            <a:r>
              <a:rPr lang="en-US" dirty="0" smtClean="0"/>
              <a:t>: </a:t>
            </a:r>
            <a:r>
              <a:rPr lang="en-US" b="1" dirty="0" smtClean="0">
                <a:latin typeface="Chalkduster"/>
                <a:cs typeface="Chalkduster"/>
              </a:rPr>
              <a:t>We have seen how a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background</a:t>
            </a:r>
            <a:r>
              <a:rPr lang="en-US" b="1" dirty="0" smtClean="0">
                <a:latin typeface="Chalkduster"/>
                <a:cs typeface="Chalkduster"/>
              </a:rPr>
              <a:t> of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</a:t>
            </a:r>
            <a:r>
              <a:rPr lang="en-US" b="1" dirty="0" err="1" smtClean="0">
                <a:latin typeface="Chalkduster"/>
                <a:cs typeface="Chalkduster"/>
              </a:rPr>
              <a:t>kalb-Ramond</a:t>
            </a:r>
            <a:r>
              <a:rPr lang="en-US" b="1" dirty="0" smtClean="0">
                <a:latin typeface="Chalkduster"/>
                <a:cs typeface="Chalkdust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H-Torsion </a:t>
            </a:r>
            <a:r>
              <a:rPr lang="en-US" b="1" dirty="0" smtClean="0">
                <a:latin typeface="Chalkduster"/>
                <a:cs typeface="Chalkduster"/>
              </a:rPr>
              <a:t>generates 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Matter-Antimatter Asymmetry via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(Right-handed)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neutrino/antineutrino oscillations 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in the Early Universe</a:t>
            </a:r>
            <a:endParaRPr lang="en-US" b="1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7799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872418" cy="1477328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ABOVE</a:t>
            </a:r>
            <a:r>
              <a:rPr lang="en-US" dirty="0" smtClean="0"/>
              <a:t>: </a:t>
            </a:r>
            <a:r>
              <a:rPr lang="en-US" b="1" dirty="0" smtClean="0">
                <a:latin typeface="Chalkduster"/>
                <a:cs typeface="Chalkduster"/>
              </a:rPr>
              <a:t>We have seen how a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background</a:t>
            </a:r>
            <a:r>
              <a:rPr lang="en-US" b="1" dirty="0" smtClean="0">
                <a:latin typeface="Chalkduster"/>
                <a:cs typeface="Chalkduster"/>
              </a:rPr>
              <a:t> of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</a:t>
            </a:r>
            <a:r>
              <a:rPr lang="en-US" b="1" dirty="0" err="1" smtClean="0">
                <a:latin typeface="Chalkduster"/>
                <a:cs typeface="Chalkduster"/>
              </a:rPr>
              <a:t>kalb-Ramond</a:t>
            </a:r>
            <a:r>
              <a:rPr lang="en-US" b="1" dirty="0" smtClean="0">
                <a:latin typeface="Chalkduster"/>
                <a:cs typeface="Chalkduster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H-Torsion </a:t>
            </a:r>
            <a:r>
              <a:rPr lang="en-US" b="1" dirty="0" smtClean="0">
                <a:latin typeface="Chalkduster"/>
                <a:cs typeface="Chalkduster"/>
              </a:rPr>
              <a:t>generates 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Matter-Antimatter Asymmetry via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(Right-handed) 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neutrino/antineutrino oscillations </a:t>
            </a:r>
          </a:p>
          <a:p>
            <a:r>
              <a:rPr lang="en-US" b="1" dirty="0">
                <a:latin typeface="Chalkduster"/>
                <a:cs typeface="Chalkduster"/>
              </a:rPr>
              <a:t> </a:t>
            </a:r>
            <a:r>
              <a:rPr lang="en-US" b="1" dirty="0" smtClean="0">
                <a:latin typeface="Chalkduster"/>
                <a:cs typeface="Chalkduster"/>
              </a:rPr>
              <a:t>        in the Early Universe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653136"/>
            <a:ext cx="8366393" cy="1200329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What About the Quantum Fluctuations of the H-torsion ?</a:t>
            </a:r>
          </a:p>
          <a:p>
            <a:endParaRPr lang="en-US" dirty="0" smtClean="0">
              <a:latin typeface="Chalkduster"/>
              <a:cs typeface="Chalkduster"/>
            </a:endParaRPr>
          </a:p>
          <a:p>
            <a:r>
              <a:rPr lang="en-US" dirty="0" smtClean="0">
                <a:latin typeface="Chalkduster"/>
                <a:cs typeface="Chalkduster"/>
              </a:rPr>
              <a:t>Physical Effect in Generating </a:t>
            </a:r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Majorana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masses for neutrinos</a:t>
            </a:r>
            <a:r>
              <a:rPr lang="en-US" dirty="0" smtClean="0">
                <a:latin typeface="Chalkduster"/>
                <a:cs typeface="Chalkduster"/>
              </a:rPr>
              <a:t> </a:t>
            </a:r>
          </a:p>
          <a:p>
            <a:r>
              <a:rPr lang="en-US" dirty="0" smtClean="0">
                <a:latin typeface="Chalkduster"/>
                <a:cs typeface="Chalkduster"/>
              </a:rPr>
              <a:t>via coupling to ordinary </a:t>
            </a:r>
            <a:r>
              <a:rPr lang="en-US" b="1" dirty="0" err="1" smtClean="0">
                <a:solidFill>
                  <a:srgbClr val="0000FF"/>
                </a:solidFill>
                <a:latin typeface="Chalkduster"/>
                <a:cs typeface="Chalkduster"/>
              </a:rPr>
              <a:t>axion</a:t>
            </a:r>
            <a:r>
              <a:rPr lang="en-US" dirty="0" smtClean="0">
                <a:latin typeface="Chalkduster"/>
                <a:cs typeface="Chalkduster"/>
              </a:rPr>
              <a:t> fields 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08912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08920"/>
            <a:ext cx="3960440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54955"/>
            <a:ext cx="6192688" cy="2246769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halkduster"/>
                <a:cs typeface="Chalkduster"/>
              </a:rPr>
              <a:t>ANOMALOUS</a:t>
            </a:r>
            <a:r>
              <a:rPr lang="en-US" sz="2000" b="1" dirty="0" smtClean="0">
                <a:latin typeface="Chalkduster"/>
                <a:cs typeface="Chalkduster"/>
              </a:rPr>
              <a:t> GENERATION</a:t>
            </a:r>
          </a:p>
          <a:p>
            <a:r>
              <a:rPr lang="en-US" sz="2000" b="1" dirty="0" smtClean="0">
                <a:latin typeface="Chalkduster"/>
                <a:cs typeface="Chalkduster"/>
              </a:rPr>
              <a:t>OF RIGHT-HANDED MAJORANA </a:t>
            </a:r>
          </a:p>
          <a:p>
            <a:r>
              <a:rPr lang="en-US" sz="2000" b="1" dirty="0" smtClean="0">
                <a:latin typeface="Chalkduster"/>
                <a:cs typeface="Chalkduster"/>
              </a:rPr>
              <a:t>NEUTRINO MASSES THROUGH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Chalkduster"/>
                <a:cs typeface="Chalkduster"/>
              </a:rPr>
              <a:t>TORSIONFUL QUANTUM GRAVITY</a:t>
            </a:r>
            <a:endParaRPr lang="en-US" sz="2400" b="1" dirty="0">
              <a:solidFill>
                <a:srgbClr val="0000FF"/>
              </a:solidFill>
              <a:latin typeface="Chalkduster"/>
              <a:cs typeface="Chalkduster"/>
            </a:endParaRPr>
          </a:p>
          <a:p>
            <a:r>
              <a:rPr lang="en-US" sz="2800" b="1" dirty="0">
                <a:solidFill>
                  <a:srgbClr val="660066"/>
                </a:solidFill>
                <a:latin typeface="Chalkduster"/>
                <a:cs typeface="Chalkduster"/>
              </a:rPr>
              <a:t>UV complete </a:t>
            </a:r>
            <a:r>
              <a:rPr lang="en-US" sz="2800" b="1" dirty="0" smtClean="0">
                <a:solidFill>
                  <a:srgbClr val="660066"/>
                </a:solidFill>
                <a:latin typeface="Chalkduster"/>
                <a:cs typeface="Chalkduster"/>
              </a:rPr>
              <a:t>string models ? </a:t>
            </a:r>
            <a:endParaRPr lang="en-US" sz="2800" b="1" dirty="0">
              <a:solidFill>
                <a:srgbClr val="660066"/>
              </a:solidFill>
              <a:latin typeface="Chalkduster"/>
              <a:cs typeface="Chalkduster"/>
            </a:endParaRPr>
          </a:p>
          <a:p>
            <a:endParaRPr lang="en-US" sz="2000" b="1" dirty="0" smtClean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188640"/>
            <a:ext cx="2455457" cy="923330"/>
          </a:xfrm>
          <a:prstGeom prst="rect">
            <a:avLst/>
          </a:prstGeom>
          <a:solidFill>
            <a:srgbClr val="7AFF24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NEM &amp; </a:t>
            </a:r>
            <a:r>
              <a:rPr lang="en-US" b="1" dirty="0" err="1" smtClean="0"/>
              <a:t>Pilaftsis</a:t>
            </a:r>
            <a:r>
              <a:rPr lang="en-US" b="1" dirty="0" smtClean="0"/>
              <a:t> 2012</a:t>
            </a:r>
          </a:p>
          <a:p>
            <a:r>
              <a:rPr lang="en-US" b="1" dirty="0" smtClean="0"/>
              <a:t>PRD 86, 124038 </a:t>
            </a:r>
          </a:p>
          <a:p>
            <a:r>
              <a:rPr lang="en-US" b="1" dirty="0" smtClean="0"/>
              <a:t>arXiv:1209.6387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719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8360"/>
            <a:ext cx="871296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Fermionic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Field Theories with H-Torsion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EFFECTIVE ACTION AFTER INTEGRATING OUT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QUANTUM TORSION FLUCTUATIONS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67" y="1392042"/>
            <a:ext cx="5499100" cy="87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095" y="2464520"/>
            <a:ext cx="382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standard Dirac terms without torsion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43" y="1392042"/>
            <a:ext cx="1666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Fermions: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4" y="3187700"/>
            <a:ext cx="2480408" cy="641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4" y="2689753"/>
            <a:ext cx="1136330" cy="48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905" y="4360304"/>
            <a:ext cx="2290181" cy="369332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duster"/>
                <a:cs typeface="Chalkduster"/>
              </a:rPr>
              <a:t>Bianchi identity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462" y="4169804"/>
            <a:ext cx="1586191" cy="55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9090" y="3933056"/>
            <a:ext cx="212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conserved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``torsion ‘’ charge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4701835"/>
            <a:ext cx="11303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462" y="4821969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classical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43" y="5248174"/>
            <a:ext cx="88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Postulate conservation at quantum level by adding </a:t>
            </a:r>
            <a:r>
              <a:rPr lang="en-US" b="1" dirty="0" err="1" smtClean="0">
                <a:solidFill>
                  <a:srgbClr val="0000FF"/>
                </a:solidFill>
                <a:latin typeface="Chalkduster"/>
                <a:cs typeface="Chalkduster"/>
              </a:rPr>
              <a:t>counterterms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6021288"/>
            <a:ext cx="977900" cy="27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60" y="5949280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duster"/>
                <a:cs typeface="Chalkduster"/>
              </a:rPr>
              <a:t>Implement                       via                   constraint </a:t>
            </a:r>
          </a:p>
          <a:p>
            <a:r>
              <a:rPr lang="en-US" b="1" dirty="0" smtClean="0">
                <a:latin typeface="Chalkduster"/>
                <a:cs typeface="Chalkduster"/>
                <a:sym typeface="Wingdings"/>
              </a:rPr>
              <a:t> </a:t>
            </a:r>
            <a:r>
              <a:rPr lang="en-US" b="1" dirty="0" smtClean="0">
                <a:latin typeface="Chalkduster"/>
                <a:cs typeface="Chalkduster"/>
              </a:rPr>
              <a:t>  </a:t>
            </a:r>
            <a:r>
              <a:rPr lang="en-US" b="1" dirty="0" err="1" smtClean="0">
                <a:latin typeface="Chalkduster"/>
                <a:cs typeface="Chalkduster"/>
              </a:rPr>
              <a:t>lagrange</a:t>
            </a:r>
            <a:r>
              <a:rPr lang="en-US" b="1" dirty="0" smtClean="0">
                <a:latin typeface="Chalkduster"/>
                <a:cs typeface="Chalkduster"/>
              </a:rPr>
              <a:t> multiplier  in Path integral </a:t>
            </a:r>
            <a:r>
              <a:rPr lang="en-US" b="1" dirty="0" smtClean="0">
                <a:latin typeface="Chalkduster"/>
                <a:cs typeface="Chalkduster"/>
                <a:sym typeface="Wingdings"/>
              </a:rPr>
              <a:t> b-field </a:t>
            </a:r>
            <a:r>
              <a:rPr lang="en-US" b="1" dirty="0" smtClean="0">
                <a:latin typeface="Chalkduster"/>
                <a:cs typeface="Chalkduster"/>
              </a:rPr>
              <a:t> 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6021288"/>
            <a:ext cx="774700" cy="2667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40559"/>
            <a:ext cx="3847604" cy="4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8360"/>
            <a:ext cx="871296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Fermionic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Field Theories with H-Torsion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EFFECTIVE ACTION AFTER INTEGRATING OUT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QUANTUM TORSION FLUCTUATIONS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67" y="1392042"/>
            <a:ext cx="5499100" cy="87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0095" y="2464520"/>
            <a:ext cx="382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standard Dirac terms without torsion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43" y="1392042"/>
            <a:ext cx="1666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Fermions: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4" y="3187700"/>
            <a:ext cx="2480408" cy="641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4" y="2689753"/>
            <a:ext cx="1136330" cy="486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905" y="4360304"/>
            <a:ext cx="2290181" cy="369332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duster"/>
                <a:cs typeface="Chalkduster"/>
              </a:rPr>
              <a:t>Bianchi identity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462" y="4169804"/>
            <a:ext cx="1586191" cy="559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9090" y="3933056"/>
            <a:ext cx="212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conserved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``torsion ‘’ charge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4701835"/>
            <a:ext cx="11303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462" y="4821969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classical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43" y="5248174"/>
            <a:ext cx="881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Postulate conservation at quantum level by adding </a:t>
            </a:r>
            <a:r>
              <a:rPr lang="en-US" b="1" dirty="0" err="1" smtClean="0">
                <a:solidFill>
                  <a:srgbClr val="0000FF"/>
                </a:solidFill>
                <a:latin typeface="Chalkduster"/>
                <a:cs typeface="Chalkduster"/>
              </a:rPr>
              <a:t>counterterms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808" y="6021288"/>
            <a:ext cx="977900" cy="27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60" y="5949280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duster"/>
                <a:cs typeface="Chalkduster"/>
              </a:rPr>
              <a:t>Implement                       via                   constraint </a:t>
            </a:r>
          </a:p>
          <a:p>
            <a:r>
              <a:rPr lang="en-US" b="1" dirty="0" smtClean="0">
                <a:latin typeface="Chalkduster"/>
                <a:cs typeface="Chalkduster"/>
                <a:sym typeface="Wingdings"/>
              </a:rPr>
              <a:t> </a:t>
            </a:r>
            <a:r>
              <a:rPr lang="en-US" b="1" dirty="0" smtClean="0">
                <a:latin typeface="Chalkduster"/>
                <a:cs typeface="Chalkduster"/>
              </a:rPr>
              <a:t>  </a:t>
            </a:r>
            <a:r>
              <a:rPr lang="en-US" b="1" dirty="0" err="1" smtClean="0">
                <a:latin typeface="Chalkduster"/>
                <a:cs typeface="Chalkduster"/>
              </a:rPr>
              <a:t>lagrange</a:t>
            </a:r>
            <a:r>
              <a:rPr lang="en-US" b="1" dirty="0" smtClean="0">
                <a:latin typeface="Chalkduster"/>
                <a:cs typeface="Chalkduster"/>
              </a:rPr>
              <a:t> multiplier  in Path integral </a:t>
            </a:r>
            <a:r>
              <a:rPr lang="en-US" b="1" dirty="0" smtClean="0">
                <a:latin typeface="Chalkduster"/>
                <a:cs typeface="Chalkduster"/>
                <a:sym typeface="Wingdings"/>
              </a:rPr>
              <a:t> b-field </a:t>
            </a:r>
            <a:r>
              <a:rPr lang="en-US" b="1" dirty="0" smtClean="0">
                <a:latin typeface="Chalkduster"/>
                <a:cs typeface="Chalkduster"/>
              </a:rPr>
              <a:t> 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136" y="6021288"/>
            <a:ext cx="774700" cy="2667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9512" y="5754960"/>
            <a:ext cx="864096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40559"/>
            <a:ext cx="3847604" cy="4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686800" cy="1143000"/>
          </a:xfr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tx1"/>
                </a:solidFill>
              </a:rPr>
              <a:t>General Remarks on CP Violation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296144"/>
            <a:ext cx="9145016" cy="5517232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halkduster"/>
                <a:cs typeface="Chalkduster"/>
              </a:rPr>
              <a:t>Within </a:t>
            </a:r>
            <a:r>
              <a:rPr lang="en-GB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Standard Model, CP Violation </a:t>
            </a:r>
            <a:r>
              <a:rPr lang="en-GB" sz="2400" dirty="0" smtClean="0">
                <a:latin typeface="Chalkduster"/>
                <a:cs typeface="Chalkduster"/>
              </a:rPr>
              <a:t>not enough to produce observed Baryon over antibaryon Asymmetry (</a:t>
            </a:r>
            <a:r>
              <a:rPr lang="en-GB" sz="2400" b="1" dirty="0" smtClean="0">
                <a:solidFill>
                  <a:srgbClr val="0000FF"/>
                </a:solidFill>
                <a:latin typeface="Chalkduster"/>
                <a:cs typeface="Chalkduster"/>
              </a:rPr>
              <a:t>assume CPT in early </a:t>
            </a:r>
            <a:r>
              <a:rPr lang="en-GB" sz="2400" b="1" dirty="0">
                <a:solidFill>
                  <a:srgbClr val="0000FF"/>
                </a:solidFill>
                <a:latin typeface="Chalkduster"/>
                <a:cs typeface="Chalkduster"/>
              </a:rPr>
              <a:t>Universe &amp; B-, C-, &amp; CP - Violation: </a:t>
            </a:r>
            <a:r>
              <a:rPr lang="en-GB" sz="2400" b="1">
                <a:solidFill>
                  <a:srgbClr val="0000FF"/>
                </a:solidFill>
                <a:latin typeface="Chalkduster"/>
                <a:cs typeface="Chalkduster"/>
              </a:rPr>
              <a:t>Sakharov </a:t>
            </a:r>
            <a:r>
              <a:rPr lang="en-GB" sz="2400" b="1" smtClean="0">
                <a:solidFill>
                  <a:srgbClr val="0000FF"/>
                </a:solidFill>
                <a:latin typeface="Chalkduster"/>
                <a:cs typeface="Chalkduster"/>
              </a:rPr>
              <a:t>Conditions</a:t>
            </a:r>
            <a:r>
              <a:rPr lang="en-GB" sz="2400" smtClean="0">
                <a:latin typeface="Chalkduster"/>
                <a:cs typeface="Chalkduster"/>
              </a:rPr>
              <a:t>) </a:t>
            </a:r>
            <a:endParaRPr lang="en-GB" sz="2400" dirty="0" smtClean="0"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sz="1800" dirty="0"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halkduster"/>
                <a:cs typeface="Chalkduster"/>
              </a:rPr>
              <a:t>Several Ideas to go beyond the SM (e.g. GUT models, </a:t>
            </a:r>
            <a:r>
              <a:rPr lang="en-GB" sz="2400" dirty="0" err="1" smtClean="0">
                <a:latin typeface="Chalkduster"/>
                <a:cs typeface="Chalkduster"/>
              </a:rPr>
              <a:t>Supersymmetry</a:t>
            </a:r>
            <a:r>
              <a:rPr lang="en-GB" sz="2400" dirty="0" smtClean="0">
                <a:latin typeface="Chalkduster"/>
                <a:cs typeface="Chalkduster"/>
              </a:rPr>
              <a:t>, extra dimensional models etc.)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800" dirty="0" smtClean="0"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Massive </a:t>
            </a:r>
            <a:r>
              <a:rPr lang="el-GR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ν</a:t>
            </a: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 are </a:t>
            </a:r>
            <a:r>
              <a:rPr lang="en-GB" sz="2400" b="1" dirty="0" smtClean="0">
                <a:solidFill>
                  <a:srgbClr val="FF0000"/>
                </a:solidFill>
                <a:latin typeface="Chalkduster"/>
                <a:cs typeface="Chalkduster"/>
              </a:rPr>
              <a:t>simplest</a:t>
            </a: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 extension of SM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GB" sz="1600" dirty="0" smtClean="0">
              <a:solidFill>
                <a:srgbClr val="0000FF"/>
              </a:solidFill>
              <a:latin typeface="Chalkduster"/>
              <a:cs typeface="Chalkduster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latin typeface="Chalkduster"/>
                <a:cs typeface="Chalkduster"/>
              </a:rPr>
              <a:t>Right-handed massive </a:t>
            </a:r>
            <a:r>
              <a:rPr lang="el-GR" sz="2400" dirty="0" smtClean="0">
                <a:latin typeface="Chalkduster"/>
                <a:cs typeface="Chalkduster"/>
              </a:rPr>
              <a:t>ν</a:t>
            </a:r>
            <a:r>
              <a:rPr lang="en-GB" sz="2400" dirty="0" smtClean="0">
                <a:latin typeface="Chalkduster"/>
                <a:cs typeface="Chalkduster"/>
              </a:rPr>
              <a:t> may provide extensions of SM with: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dirty="0" smtClean="0">
                <a:latin typeface="Chalkduster"/>
                <a:cs typeface="Chalkduster"/>
              </a:rPr>
              <a:t>   </a:t>
            </a:r>
            <a:r>
              <a:rPr lang="en-GB" sz="2400" dirty="0" smtClean="0">
                <a:solidFill>
                  <a:srgbClr val="CC0000"/>
                </a:solidFill>
                <a:latin typeface="Chalkduster"/>
                <a:cs typeface="Chalkduster"/>
              </a:rPr>
              <a:t>extra CP Violation</a:t>
            </a:r>
            <a:r>
              <a:rPr lang="en-GB" sz="2400" dirty="0" smtClean="0">
                <a:latin typeface="Chalkduster"/>
                <a:cs typeface="Chalkduster"/>
              </a:rPr>
              <a:t> and thus Origin of Universe</a:t>
            </a:r>
            <a:r>
              <a:rPr lang="ja-JP" altLang="en-GB" sz="2400" dirty="0" smtClean="0">
                <a:latin typeface="Chalkduster"/>
                <a:cs typeface="Chalkduster"/>
              </a:rPr>
              <a:t>’</a:t>
            </a:r>
            <a:r>
              <a:rPr lang="en-GB" sz="2400" dirty="0" smtClean="0">
                <a:latin typeface="Chalkduster"/>
                <a:cs typeface="Chalkduster"/>
              </a:rPr>
              <a:t>s </a:t>
            </a:r>
            <a:r>
              <a:rPr lang="en-GB" sz="2400" dirty="0" smtClean="0">
                <a:solidFill>
                  <a:srgbClr val="0000FF"/>
                </a:solidFill>
                <a:latin typeface="Chalkduster"/>
                <a:cs typeface="Chalkduster"/>
              </a:rPr>
              <a:t>matter-antimatter asymmetry</a:t>
            </a:r>
            <a:r>
              <a:rPr lang="en-GB" sz="2400" dirty="0" smtClean="0">
                <a:latin typeface="Chalkduster"/>
                <a:cs typeface="Chalkduster"/>
              </a:rPr>
              <a:t> due to neutrino masses, </a:t>
            </a:r>
            <a:r>
              <a:rPr lang="en-GB" sz="2400" b="1" dirty="0" smtClean="0">
                <a:latin typeface="Chalkduster"/>
                <a:cs typeface="Chalkduster"/>
              </a:rPr>
              <a:t>Dark Matter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l-GR" sz="2800" dirty="0" smtClean="0">
              <a:latin typeface="Chalkduster"/>
              <a:cs typeface="Chalkduster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512" y="4581128"/>
            <a:ext cx="8964488" cy="13681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869554" cy="1838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04" y="3526016"/>
            <a:ext cx="6851756" cy="559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03" y="4374864"/>
            <a:ext cx="4322733" cy="11987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9512" y="3429000"/>
            <a:ext cx="864096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0231" y="642392"/>
            <a:ext cx="1872209" cy="120243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6" y="703701"/>
            <a:ext cx="8869554" cy="1838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04" y="3526016"/>
            <a:ext cx="6851756" cy="559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03" y="4374864"/>
            <a:ext cx="4322733" cy="11987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97136" y="1647121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9993" y="270049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partial integrate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9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6" y="703701"/>
            <a:ext cx="8869554" cy="18381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97136" y="1647121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9993" y="270049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partial integrate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244" y="338432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Use chiral anomaly equation (one-loop) in curved space-time: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92" y="4017418"/>
            <a:ext cx="5326619" cy="1255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244" y="5421943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Hence, effective action of torsion-full QED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285" y="5791275"/>
            <a:ext cx="6299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285" y="5791275"/>
            <a:ext cx="6299200" cy="800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6" y="703701"/>
            <a:ext cx="8869554" cy="18381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58008" y="5751148"/>
            <a:ext cx="1624416" cy="914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29993" y="270049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partial integrate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244" y="338432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Use chiral anomaly equation (one-loop) in curved space-time: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92" y="4017418"/>
            <a:ext cx="5326619" cy="1255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244" y="5421943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Hence, effective action of torsion-full QED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211820" y="5386821"/>
            <a:ext cx="745110" cy="518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48" y="4877412"/>
            <a:ext cx="2324100" cy="44450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525610" y="5270278"/>
            <a:ext cx="98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324119" cy="273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18360"/>
            <a:ext cx="871296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Fermionic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Field Theories with H-Torsion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EFFECTIVE ACTION AFTER INTEGRATING OUT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QUANTUM TORSION FLUCTUATIONS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852936"/>
            <a:ext cx="46805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3717032"/>
            <a:ext cx="4536504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3933056"/>
            <a:ext cx="6111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r>
              <a:rPr lang="en-US" sz="2800" dirty="0" smtClean="0"/>
              <a:t> Standard </a:t>
            </a:r>
            <a:r>
              <a:rPr lang="en-US" sz="2800" dirty="0"/>
              <a:t>M</a:t>
            </a:r>
            <a:r>
              <a:rPr lang="en-US" sz="2800" dirty="0" smtClean="0"/>
              <a:t>odel terms for fermions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085184"/>
            <a:ext cx="335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SHIFT SYMMETRY  </a:t>
            </a:r>
            <a:r>
              <a:rPr lang="en-US" dirty="0" smtClean="0"/>
              <a:t>b(x) </a:t>
            </a:r>
            <a:r>
              <a:rPr lang="en-US" dirty="0" smtClean="0">
                <a:sym typeface="Wingdings"/>
              </a:rPr>
              <a:t> b(x) + c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661248"/>
            <a:ext cx="3276600" cy="342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1960" y="5661248"/>
            <a:ext cx="16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derivatives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5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422" y="421986"/>
            <a:ext cx="7814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ANOMALOUS MAJORANA NEUTRINO MASS TERMS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from QUANTUM TORSION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422" y="1782037"/>
            <a:ext cx="335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SHIFT SYMMETRY  </a:t>
            </a:r>
            <a:r>
              <a:rPr lang="en-US" dirty="0" smtClean="0"/>
              <a:t>b(x) </a:t>
            </a:r>
            <a:r>
              <a:rPr lang="en-US" dirty="0" smtClean="0">
                <a:sym typeface="Wingdings"/>
              </a:rPr>
              <a:t> b(x) + 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0" y="2417055"/>
            <a:ext cx="32766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971" y="2390623"/>
            <a:ext cx="16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derivatives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422" y="3221951"/>
            <a:ext cx="817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SCENARIO </a:t>
            </a:r>
            <a:r>
              <a:rPr lang="en-US" b="1" i="1" dirty="0" smtClean="0">
                <a:solidFill>
                  <a:srgbClr val="0000FF"/>
                </a:solidFill>
              </a:rPr>
              <a:t>Break</a:t>
            </a:r>
            <a:r>
              <a:rPr lang="en-US" dirty="0" smtClean="0"/>
              <a:t> such </a:t>
            </a:r>
            <a:r>
              <a:rPr lang="en-US" b="1" i="1" dirty="0" smtClean="0">
                <a:solidFill>
                  <a:srgbClr val="0000FF"/>
                </a:solidFill>
              </a:rPr>
              <a:t>shift symmetry </a:t>
            </a:r>
            <a:r>
              <a:rPr lang="en-US" dirty="0" smtClean="0"/>
              <a:t>by coupling first b(x) to another </a:t>
            </a:r>
          </a:p>
          <a:p>
            <a:r>
              <a:rPr lang="en-US" dirty="0" err="1" smtClean="0"/>
              <a:t>pseudoscalar</a:t>
            </a:r>
            <a:r>
              <a:rPr lang="en-US" dirty="0" smtClean="0"/>
              <a:t> field such as QCD </a:t>
            </a:r>
            <a:r>
              <a:rPr lang="en-US" dirty="0" err="1" smtClean="0"/>
              <a:t>axion</a:t>
            </a:r>
            <a:r>
              <a:rPr lang="en-US" dirty="0" smtClean="0"/>
              <a:t> a(x) (or e.g. other string </a:t>
            </a:r>
            <a:r>
              <a:rPr lang="en-US" dirty="0" err="1" smtClean="0"/>
              <a:t>axions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5615" y="46397"/>
            <a:ext cx="4187602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Mavromatos, </a:t>
            </a:r>
            <a:r>
              <a:rPr lang="en-US" dirty="0" err="1" smtClean="0">
                <a:solidFill>
                  <a:srgbClr val="FFFF00"/>
                </a:solidFill>
              </a:rPr>
              <a:t>Pilaftsis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arXiv</a:t>
            </a:r>
            <a:r>
              <a:rPr lang="en-US" dirty="0" smtClean="0">
                <a:solidFill>
                  <a:srgbClr val="FFFF00"/>
                </a:solidFill>
              </a:rPr>
              <a:t>: 1209.6387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521" y="4333816"/>
            <a:ext cx="5676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422" y="421986"/>
            <a:ext cx="7814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ANOMALOUS MAJORANA NEUTRINO MASS TERMS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from QUANTUM TORSION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422" y="1782037"/>
            <a:ext cx="335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SHIFT SYMMETRY  </a:t>
            </a:r>
            <a:r>
              <a:rPr lang="en-US" dirty="0" smtClean="0"/>
              <a:t>b(x) </a:t>
            </a:r>
            <a:r>
              <a:rPr lang="en-US" dirty="0" smtClean="0">
                <a:sym typeface="Wingdings"/>
              </a:rPr>
              <a:t> b(x) + 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00" y="2417055"/>
            <a:ext cx="327660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971" y="2390623"/>
            <a:ext cx="16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derivatives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422" y="3221951"/>
            <a:ext cx="817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SCENARIO </a:t>
            </a:r>
            <a:r>
              <a:rPr lang="en-US" b="1" i="1" dirty="0" smtClean="0">
                <a:solidFill>
                  <a:srgbClr val="0000FF"/>
                </a:solidFill>
              </a:rPr>
              <a:t>Break</a:t>
            </a:r>
            <a:r>
              <a:rPr lang="en-US" dirty="0" smtClean="0"/>
              <a:t> such </a:t>
            </a:r>
            <a:r>
              <a:rPr lang="en-US" b="1" i="1" dirty="0" smtClean="0">
                <a:solidFill>
                  <a:srgbClr val="0000FF"/>
                </a:solidFill>
              </a:rPr>
              <a:t>shift symmetry </a:t>
            </a:r>
            <a:r>
              <a:rPr lang="en-US" dirty="0" smtClean="0"/>
              <a:t>by coupling first b(x) to another </a:t>
            </a:r>
          </a:p>
          <a:p>
            <a:r>
              <a:rPr lang="en-US" dirty="0" err="1" smtClean="0"/>
              <a:t>pseudoscalar</a:t>
            </a:r>
            <a:r>
              <a:rPr lang="en-US" dirty="0" smtClean="0"/>
              <a:t> field such as QCD </a:t>
            </a:r>
            <a:r>
              <a:rPr lang="en-US" dirty="0" err="1" smtClean="0"/>
              <a:t>axion</a:t>
            </a:r>
            <a:r>
              <a:rPr lang="en-US" dirty="0" smtClean="0"/>
              <a:t> a(x) (or e.g. other string </a:t>
            </a:r>
            <a:r>
              <a:rPr lang="en-US" dirty="0" err="1" smtClean="0"/>
              <a:t>axions</a:t>
            </a:r>
            <a:r>
              <a:rPr lang="en-US" dirty="0" smtClean="0"/>
              <a:t>)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5615" y="46397"/>
            <a:ext cx="4187602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Mavromatos, </a:t>
            </a:r>
            <a:r>
              <a:rPr lang="en-US" dirty="0" err="1" smtClean="0">
                <a:solidFill>
                  <a:srgbClr val="FFFF00"/>
                </a:solidFill>
              </a:rPr>
              <a:t>Pilaftsis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arXiv</a:t>
            </a:r>
            <a:r>
              <a:rPr lang="en-US" dirty="0" smtClean="0">
                <a:solidFill>
                  <a:srgbClr val="FFFF00"/>
                </a:solidFill>
              </a:rPr>
              <a:t>: 1209.6387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521" y="4333816"/>
            <a:ext cx="5676900" cy="21209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83770" y="4907870"/>
            <a:ext cx="1670397" cy="914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5249" y="6454716"/>
            <a:ext cx="158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neutrino fields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5183" y="6270050"/>
            <a:ext cx="93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Yukawa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67744" y="5589240"/>
            <a:ext cx="1670397" cy="914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71" y="628207"/>
            <a:ext cx="3302000" cy="55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817" y="258875"/>
            <a:ext cx="25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Field redefinition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817" y="1630375"/>
            <a:ext cx="393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so, effective action becomes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2132856"/>
            <a:ext cx="5435600" cy="193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54" y="4437112"/>
            <a:ext cx="8864900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must have                          otherwise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axion</a:t>
            </a:r>
            <a:r>
              <a:rPr lang="en-US" sz="1600" b="1" i="1" dirty="0" smtClean="0">
                <a:solidFill>
                  <a:srgbClr val="FF0000"/>
                </a:solidFill>
              </a:rPr>
              <a:t> field a(x) appears as a ghost </a:t>
            </a:r>
            <a:r>
              <a:rPr lang="en-US" sz="1600" b="1" i="1" dirty="0" smtClean="0">
                <a:solidFill>
                  <a:srgbClr val="0000FF"/>
                </a:solidFill>
                <a:sym typeface="Wingdings"/>
              </a:rPr>
              <a:t> canonically </a:t>
            </a:r>
          </a:p>
          <a:p>
            <a:r>
              <a:rPr lang="en-US" sz="1600" b="1" i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sym typeface="Wingdings"/>
              </a:rPr>
              <a:t>                                                                                                            </a:t>
            </a:r>
            <a:r>
              <a:rPr lang="en-US" sz="1600" b="1" i="1" dirty="0" err="1" smtClean="0">
                <a:solidFill>
                  <a:srgbClr val="0000FF"/>
                </a:solidFill>
                <a:sym typeface="Wingdings"/>
              </a:rPr>
              <a:t>normalised</a:t>
            </a:r>
            <a:r>
              <a:rPr lang="en-US" sz="1600" b="1" i="1" dirty="0" smtClean="0">
                <a:solidFill>
                  <a:srgbClr val="0000FF"/>
                </a:solidFill>
                <a:sym typeface="Wingdings"/>
              </a:rPr>
              <a:t> kinetic terms</a:t>
            </a:r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437112"/>
            <a:ext cx="1143000" cy="635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51" y="5241498"/>
            <a:ext cx="6502400" cy="1384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24234" y="5990679"/>
            <a:ext cx="561217" cy="4929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5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971" y="628207"/>
            <a:ext cx="3302000" cy="55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817" y="258875"/>
            <a:ext cx="25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halkduster"/>
                <a:cs typeface="Chalkduster"/>
              </a:rPr>
              <a:t>Field redefinition</a:t>
            </a:r>
            <a:endParaRPr lang="en-US" b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817" y="1630375"/>
            <a:ext cx="393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so, effective action becomes 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51" y="5241498"/>
            <a:ext cx="6502400" cy="1384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24234" y="5990679"/>
            <a:ext cx="561217" cy="4929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21176" y="6393878"/>
            <a:ext cx="188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CHIRALITY CHANGE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854" y="4437112"/>
            <a:ext cx="8864900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must have                          otherwise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axion</a:t>
            </a:r>
            <a:r>
              <a:rPr lang="en-US" sz="1600" b="1" i="1" dirty="0" smtClean="0">
                <a:solidFill>
                  <a:srgbClr val="FF0000"/>
                </a:solidFill>
              </a:rPr>
              <a:t> field a(x) appears as a ghost </a:t>
            </a:r>
            <a:r>
              <a:rPr lang="en-US" sz="1600" b="1" i="1" dirty="0" smtClean="0">
                <a:solidFill>
                  <a:srgbClr val="0000FF"/>
                </a:solidFill>
                <a:sym typeface="Wingdings"/>
              </a:rPr>
              <a:t> canonically </a:t>
            </a:r>
          </a:p>
          <a:p>
            <a:r>
              <a:rPr lang="en-US" sz="1600" b="1" i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600" b="1" i="1" dirty="0" smtClean="0">
                <a:solidFill>
                  <a:srgbClr val="0000FF"/>
                </a:solidFill>
                <a:sym typeface="Wingdings"/>
              </a:rPr>
              <a:t>                                                                                                            </a:t>
            </a:r>
            <a:r>
              <a:rPr lang="en-US" sz="1600" b="1" i="1" dirty="0" err="1" smtClean="0">
                <a:solidFill>
                  <a:srgbClr val="0000FF"/>
                </a:solidFill>
                <a:sym typeface="Wingdings"/>
              </a:rPr>
              <a:t>normalised</a:t>
            </a:r>
            <a:r>
              <a:rPr lang="en-US" sz="1600" b="1" i="1" dirty="0" smtClean="0">
                <a:solidFill>
                  <a:srgbClr val="0000FF"/>
                </a:solidFill>
                <a:sym typeface="Wingdings"/>
              </a:rPr>
              <a:t> kinetic terms</a:t>
            </a:r>
            <a:r>
              <a:rPr lang="en-US" sz="1600" b="1" i="1" dirty="0" smtClean="0">
                <a:solidFill>
                  <a:srgbClr val="0000FF"/>
                </a:solidFill>
              </a:rPr>
              <a:t> 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437112"/>
            <a:ext cx="1143000" cy="635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00" y="2132856"/>
            <a:ext cx="543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29993" y="142463"/>
            <a:ext cx="3430634" cy="369332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NEM, </a:t>
            </a:r>
            <a:r>
              <a:rPr lang="en-US" dirty="0" err="1" smtClean="0">
                <a:solidFill>
                  <a:srgbClr val="FFFF00"/>
                </a:solidFill>
              </a:rPr>
              <a:t>Pilaftsis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arXiv</a:t>
            </a:r>
            <a:r>
              <a:rPr lang="en-US" dirty="0" smtClean="0">
                <a:solidFill>
                  <a:srgbClr val="FFFF00"/>
                </a:solidFill>
              </a:rPr>
              <a:t>: 1209.6387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058" y="542573"/>
            <a:ext cx="6081073" cy="33465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05872" y="1761057"/>
            <a:ext cx="3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7372" y="1964275"/>
            <a:ext cx="3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6669" y="836712"/>
            <a:ext cx="177531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pple Casual"/>
                <a:cs typeface="Apple Casual"/>
              </a:rPr>
              <a:t>a </a:t>
            </a:r>
            <a:r>
              <a:rPr lang="en-US" b="1" dirty="0" smtClean="0">
                <a:cs typeface="Apple Casual"/>
              </a:rPr>
              <a:t>= </a:t>
            </a:r>
            <a:r>
              <a:rPr lang="en-US" b="1" dirty="0" err="1" smtClean="0">
                <a:cs typeface="Apple Casual"/>
              </a:rPr>
              <a:t>axion</a:t>
            </a:r>
            <a:endParaRPr lang="en-US" b="1" dirty="0" smtClean="0">
              <a:cs typeface="Apple Casual"/>
            </a:endParaRPr>
          </a:p>
          <a:p>
            <a:r>
              <a:rPr lang="en-US" b="1" dirty="0" smtClean="0">
                <a:latin typeface="Apple Casual"/>
                <a:cs typeface="Apple Casual"/>
              </a:rPr>
              <a:t>mixing with KR </a:t>
            </a:r>
          </a:p>
          <a:p>
            <a:r>
              <a:rPr lang="en-US" b="1" dirty="0" smtClean="0">
                <a:latin typeface="Apple Casual"/>
                <a:cs typeface="Apple Casual"/>
              </a:rPr>
              <a:t>field b</a:t>
            </a:r>
            <a:endParaRPr lang="en-US" b="1" dirty="0">
              <a:latin typeface="Apple Casual"/>
              <a:cs typeface="Apple Casu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1880" y="942125"/>
            <a:ext cx="3556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/>
              <a:t>b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49080"/>
            <a:ext cx="4803594" cy="252261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8412628">
            <a:off x="3706107" y="4221088"/>
            <a:ext cx="978408" cy="48463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9992" y="42930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axion</a:t>
            </a:r>
            <a:r>
              <a:rPr lang="en-US" b="1" dirty="0" smtClean="0">
                <a:solidFill>
                  <a:srgbClr val="FF0000"/>
                </a:solidFill>
                <a:latin typeface="Chalkduster"/>
                <a:cs typeface="Chalkduster"/>
              </a:rPr>
              <a:t> field redefinition</a:t>
            </a:r>
            <a:endParaRPr lang="en-US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1556792"/>
            <a:ext cx="115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8000"/>
                </a:solidFill>
              </a:rPr>
              <a:t>GRAVITON</a:t>
            </a:r>
            <a:endParaRPr lang="en-US" sz="16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7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M_D \ll M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7"/>
  <p:tag name="PICTUREFILESIZE" val="5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v = \langle \phi \rangle \sim 175~{\rm GeV}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8"/>
  <p:tag name="PICTUREFILESIZE" val="92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M_D \ll M_I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7"/>
  <p:tag name="PICTUREFILESIZE" val="53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v = \langle \phi \rangle \sim 175~{\rm GeV}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8"/>
  <p:tag name="PICTUREFILESIZE" val="92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T \simeq T_{\rm decay}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3"/>
  <p:tag name="PICTUREFILESIZE" val="51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pagestyle{empty}&#10;\begin{document}&#10;&#10;\color[rgb]{0,0,0}&#10;$T \simeq T_{\rm decay} 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3"/>
  <p:tag name="PICTUREFILESIZE" val="513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6377</Words>
  <Application>Microsoft Macintosh PowerPoint</Application>
  <PresentationFormat>On-screen Show (4:3)</PresentationFormat>
  <Paragraphs>1083</Paragraphs>
  <Slides>126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28" baseType="lpstr">
      <vt:lpstr>Default Design</vt:lpstr>
      <vt:lpstr>Equation</vt:lpstr>
      <vt:lpstr> (Pseudo)Scalar  Fields in the Early Universe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Remarks on CP Violation</vt:lpstr>
      <vt:lpstr>General Remarks on CP Violation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CPTV Effects of different Space-Time-Curvature/Spin couplings between neutrinos/antineutrinos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CPTV  neutrino/antineutrino mixing &amp; oscillations</vt:lpstr>
      <vt:lpstr>CPTV  neutrino/antineutrino mixing &amp; oscillations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kcl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 &amp; the Universe</dc:title>
  <dc:creator>nik</dc:creator>
  <cp:lastModifiedBy>Nikolaos Mavromatos</cp:lastModifiedBy>
  <cp:revision>882</cp:revision>
  <cp:lastPrinted>2011-07-28T17:00:34Z</cp:lastPrinted>
  <dcterms:created xsi:type="dcterms:W3CDTF">2011-07-18T14:51:18Z</dcterms:created>
  <dcterms:modified xsi:type="dcterms:W3CDTF">2013-09-15T09:14:57Z</dcterms:modified>
</cp:coreProperties>
</file>